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9" r:id="rId4"/>
  </p:sldMasterIdLst>
  <p:notesMasterIdLst>
    <p:notesMasterId r:id="rId28"/>
  </p:notesMasterIdLst>
  <p:handoutMasterIdLst>
    <p:handoutMasterId r:id="rId29"/>
  </p:handoutMasterIdLst>
  <p:sldIdLst>
    <p:sldId id="316" r:id="rId5"/>
    <p:sldId id="328" r:id="rId6"/>
    <p:sldId id="329" r:id="rId7"/>
    <p:sldId id="330" r:id="rId8"/>
    <p:sldId id="315" r:id="rId9"/>
    <p:sldId id="317" r:id="rId10"/>
    <p:sldId id="318" r:id="rId11"/>
    <p:sldId id="321" r:id="rId12"/>
    <p:sldId id="337" r:id="rId13"/>
    <p:sldId id="322" r:id="rId14"/>
    <p:sldId id="323" r:id="rId15"/>
    <p:sldId id="324" r:id="rId16"/>
    <p:sldId id="327" r:id="rId17"/>
    <p:sldId id="325" r:id="rId18"/>
    <p:sldId id="326" r:id="rId19"/>
    <p:sldId id="331" r:id="rId20"/>
    <p:sldId id="332" r:id="rId21"/>
    <p:sldId id="333" r:id="rId22"/>
    <p:sldId id="334" r:id="rId23"/>
    <p:sldId id="335" r:id="rId24"/>
    <p:sldId id="336" r:id="rId25"/>
    <p:sldId id="338" r:id="rId26"/>
    <p:sldId id="310" r:id="rId27"/>
  </p:sldIdLst>
  <p:sldSz cx="12188825" cy="6858000"/>
  <p:notesSz cx="6881813" cy="92964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44" userDrawn="1">
          <p15:clr>
            <a:srgbClr val="A4A3A4"/>
          </p15:clr>
        </p15:guide>
        <p15:guide id="5" pos="7678"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20" userDrawn="1">
          <p15:clr>
            <a:srgbClr val="A4A3A4"/>
          </p15:clr>
        </p15:guide>
        <p15:guide id="3" orient="horz" pos="2928" userDrawn="1">
          <p15:clr>
            <a:srgbClr val="A4A3A4"/>
          </p15:clr>
        </p15:guide>
        <p15:guide id="4"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7967"/>
    <a:srgbClr val="F2F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2" autoAdjust="0"/>
    <p:restoredTop sz="94707" autoAdjust="0"/>
  </p:normalViewPr>
  <p:slideViewPr>
    <p:cSldViewPr>
      <p:cViewPr>
        <p:scale>
          <a:sx n="66" d="100"/>
          <a:sy n="66" d="100"/>
        </p:scale>
        <p:origin x="870" y="114"/>
      </p:cViewPr>
      <p:guideLst>
        <p:guide orient="horz" pos="3744"/>
        <p:guide pos="7678"/>
      </p:guideLst>
    </p:cSldViewPr>
  </p:slideViewPr>
  <p:outlineViewPr>
    <p:cViewPr>
      <p:scale>
        <a:sx n="33" d="100"/>
        <a:sy n="33" d="100"/>
      </p:scale>
      <p:origin x="0" y="492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1" d="100"/>
          <a:sy n="91" d="100"/>
        </p:scale>
        <p:origin x="3708" y="78"/>
      </p:cViewPr>
      <p:guideLst>
        <p:guide orient="horz" pos="2880"/>
        <p:guide pos="2120"/>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3177" tIns="46589" rIns="93177" bIns="46589" rtlCol="0"/>
          <a:lstStyle>
            <a:lvl1pPr algn="l">
              <a:defRPr sz="1200"/>
            </a:lvl1pPr>
          </a:lstStyle>
          <a:p>
            <a:endParaRPr dirty="0"/>
          </a:p>
        </p:txBody>
      </p:sp>
      <p:sp>
        <p:nvSpPr>
          <p:cNvPr id="3" name="Date Placeholder 2"/>
          <p:cNvSpPr>
            <a:spLocks noGrp="1"/>
          </p:cNvSpPr>
          <p:nvPr>
            <p:ph type="dt" sz="quarter" idx="1"/>
          </p:nvPr>
        </p:nvSpPr>
        <p:spPr>
          <a:xfrm>
            <a:off x="3898102" y="0"/>
            <a:ext cx="2982119" cy="466434"/>
          </a:xfrm>
          <a:prstGeom prst="rect">
            <a:avLst/>
          </a:prstGeom>
        </p:spPr>
        <p:txBody>
          <a:bodyPr vert="horz" lIns="93177" tIns="46589" rIns="93177" bIns="46589" rtlCol="0"/>
          <a:lstStyle>
            <a:lvl1pPr algn="r">
              <a:defRPr sz="1200"/>
            </a:lvl1pPr>
          </a:lstStyle>
          <a:p>
            <a:fld id="{B1659ACC-BB8B-40BD-9C3D-7515A99833BA}" type="datetimeFigureOut">
              <a:rPr lang="en-US"/>
              <a:pPr/>
              <a:t>11/6/2016</a:t>
            </a:fld>
            <a:endParaRPr dirty="0"/>
          </a:p>
        </p:txBody>
      </p:sp>
      <p:sp>
        <p:nvSpPr>
          <p:cNvPr id="4" name="Footer Placeholder 3"/>
          <p:cNvSpPr>
            <a:spLocks noGrp="1"/>
          </p:cNvSpPr>
          <p:nvPr>
            <p:ph type="ftr" sz="quarter" idx="2"/>
          </p:nvPr>
        </p:nvSpPr>
        <p:spPr>
          <a:xfrm>
            <a:off x="0" y="8829968"/>
            <a:ext cx="2982119" cy="466433"/>
          </a:xfrm>
          <a:prstGeom prst="rect">
            <a:avLst/>
          </a:prstGeom>
        </p:spPr>
        <p:txBody>
          <a:bodyPr vert="horz" lIns="93177" tIns="46589" rIns="93177" bIns="46589" rtlCol="0" anchor="b"/>
          <a:lstStyle>
            <a:lvl1pPr algn="l">
              <a:defRPr sz="1200"/>
            </a:lvl1pPr>
          </a:lstStyle>
          <a:p>
            <a:endParaRPr dirty="0"/>
          </a:p>
        </p:txBody>
      </p:sp>
      <p:sp>
        <p:nvSpPr>
          <p:cNvPr id="5" name="Slide Number Placeholder 4"/>
          <p:cNvSpPr>
            <a:spLocks noGrp="1"/>
          </p:cNvSpPr>
          <p:nvPr>
            <p:ph type="sldNum" sz="quarter" idx="3"/>
          </p:nvPr>
        </p:nvSpPr>
        <p:spPr>
          <a:xfrm>
            <a:off x="3898102" y="8829968"/>
            <a:ext cx="2982119" cy="466433"/>
          </a:xfrm>
          <a:prstGeom prst="rect">
            <a:avLst/>
          </a:prstGeom>
        </p:spPr>
        <p:txBody>
          <a:bodyPr vert="horz" lIns="93177" tIns="46589" rIns="93177" bIns="46589" rtlCol="0" anchor="b"/>
          <a:lstStyle>
            <a:lvl1pPr algn="r">
              <a:defRPr sz="1200"/>
            </a:lvl1pPr>
          </a:lstStyle>
          <a:p>
            <a:fld id="{FE02B09C-4EB4-4858-8C5D-928515EB5FA1}" type="slidenum">
              <a:rPr/>
              <a:pPr/>
              <a:t>‹#›</a:t>
            </a:fld>
            <a:endParaRPr dirty="0"/>
          </a:p>
        </p:txBody>
      </p:sp>
    </p:spTree>
    <p:extLst>
      <p:ext uri="{BB962C8B-B14F-4D97-AF65-F5344CB8AC3E}">
        <p14:creationId xmlns:p14="http://schemas.microsoft.com/office/powerpoint/2010/main" val="2581470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dirty="0"/>
          </a:p>
        </p:txBody>
      </p:sp>
      <p:sp>
        <p:nvSpPr>
          <p:cNvPr id="3" name="Date Placeholder 2"/>
          <p:cNvSpPr>
            <a:spLocks noGrp="1"/>
          </p:cNvSpPr>
          <p:nvPr>
            <p:ph type="dt" idx="1"/>
          </p:nvPr>
        </p:nvSpPr>
        <p:spPr>
          <a:xfrm>
            <a:off x="3898102" y="0"/>
            <a:ext cx="2982119" cy="464820"/>
          </a:xfrm>
          <a:prstGeom prst="rect">
            <a:avLst/>
          </a:prstGeom>
        </p:spPr>
        <p:txBody>
          <a:bodyPr vert="horz" lIns="93177" tIns="46589" rIns="93177" bIns="46589" rtlCol="0"/>
          <a:lstStyle>
            <a:lvl1pPr algn="r">
              <a:defRPr sz="1200"/>
            </a:lvl1pPr>
          </a:lstStyle>
          <a:p>
            <a:fld id="{6CAB3F5D-6129-4745-AD27-E1F8E3F0C4BE}" type="datetimeFigureOut">
              <a:rPr lang="en-US"/>
              <a:pPr/>
              <a:t>11/6/2016</a:t>
            </a:fld>
            <a:endParaRPr dirty="0"/>
          </a:p>
        </p:txBody>
      </p:sp>
      <p:sp>
        <p:nvSpPr>
          <p:cNvPr id="4" name="Slide Image Placeholder 3"/>
          <p:cNvSpPr>
            <a:spLocks noGrp="1" noRot="1" noChangeAspect="1"/>
          </p:cNvSpPr>
          <p:nvPr>
            <p:ph type="sldImg" idx="2"/>
          </p:nvPr>
        </p:nvSpPr>
        <p:spPr>
          <a:xfrm>
            <a:off x="344488" y="696913"/>
            <a:ext cx="6192837" cy="3486150"/>
          </a:xfrm>
          <a:prstGeom prst="rect">
            <a:avLst/>
          </a:prstGeom>
          <a:noFill/>
          <a:ln w="12700">
            <a:solidFill>
              <a:prstClr val="black"/>
            </a:solidFill>
          </a:ln>
        </p:spPr>
        <p:txBody>
          <a:bodyPr vert="horz" lIns="93177" tIns="46589" rIns="93177" bIns="46589" rtlCol="0" anchor="ctr"/>
          <a:lstStyle/>
          <a:p>
            <a:endParaRPr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177" tIns="46589" rIns="93177" bIns="4658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3177" tIns="46589" rIns="93177" bIns="46589" rtlCol="0" anchor="b"/>
          <a:lstStyle>
            <a:lvl1pPr algn="l">
              <a:defRPr sz="1200"/>
            </a:lvl1pPr>
          </a:lstStyle>
          <a:p>
            <a:endParaRPr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3177" tIns="46589" rIns="93177" bIns="46589" rtlCol="0" anchor="b"/>
          <a:lstStyle>
            <a:lvl1pPr algn="r">
              <a:defRPr sz="1200"/>
            </a:lvl1pPr>
          </a:lstStyle>
          <a:p>
            <a:fld id="{BC640D2E-0C1A-4418-8763-9BB732EB1D20}" type="slidenum">
              <a:rPr/>
              <a:pPr/>
              <a:t>‹#›</a:t>
            </a:fld>
            <a:endParaRPr dirty="0"/>
          </a:p>
        </p:txBody>
      </p:sp>
    </p:spTree>
    <p:extLst>
      <p:ext uri="{BB962C8B-B14F-4D97-AF65-F5344CB8AC3E}">
        <p14:creationId xmlns:p14="http://schemas.microsoft.com/office/powerpoint/2010/main" val="3186368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61461" y="5062537"/>
            <a:ext cx="2828925" cy="781050"/>
          </a:xfrm>
          <a:prstGeom prst="rect">
            <a:avLst/>
          </a:prstGeom>
        </p:spPr>
      </p:pic>
      <p:sp>
        <p:nvSpPr>
          <p:cNvPr id="7" name="Rectangle 6"/>
          <p:cNvSpPr/>
          <p:nvPr/>
        </p:nvSpPr>
        <p:spPr bwMode="white">
          <a:xfrm>
            <a:off x="0" y="5971032"/>
            <a:ext cx="12188825"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89130" y="6044184"/>
            <a:ext cx="2998451"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000" dirty="0"/>
          </a:p>
        </p:txBody>
      </p:sp>
      <p:sp>
        <p:nvSpPr>
          <p:cNvPr id="11" name="Rectangle 10"/>
          <p:cNvSpPr/>
          <p:nvPr/>
        </p:nvSpPr>
        <p:spPr>
          <a:xfrm>
            <a:off x="3144717" y="6044184"/>
            <a:ext cx="904410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hasCustomPrompt="1"/>
          </p:nvPr>
        </p:nvSpPr>
        <p:spPr>
          <a:xfrm>
            <a:off x="1827212" y="1676400"/>
            <a:ext cx="8633751" cy="1828800"/>
          </a:xfrm>
        </p:spPr>
        <p:txBody>
          <a:bodyPr anchor="ctr"/>
          <a:lstStyle>
            <a:lvl1pPr algn="ctr">
              <a:defRPr cap="none" baseline="0"/>
            </a:lvl1pPr>
          </a:lstStyle>
          <a:p>
            <a:r>
              <a:rPr kumimoji="0" lang="en-US" dirty="0"/>
              <a:t>Click To Add Title</a:t>
            </a:r>
          </a:p>
        </p:txBody>
      </p:sp>
      <p:sp>
        <p:nvSpPr>
          <p:cNvPr id="9" name="Subtitle 8"/>
          <p:cNvSpPr>
            <a:spLocks noGrp="1"/>
          </p:cNvSpPr>
          <p:nvPr>
            <p:ph type="subTitle" idx="1" hasCustomPrompt="1"/>
          </p:nvPr>
        </p:nvSpPr>
        <p:spPr>
          <a:xfrm>
            <a:off x="3148780" y="6050037"/>
            <a:ext cx="8938472" cy="685800"/>
          </a:xfrm>
        </p:spPr>
        <p:txBody>
          <a:bodyPr anchor="ctr">
            <a:normAutofit/>
          </a:bodyPr>
          <a:lstStyle>
            <a:lvl1pPr marL="0" indent="0" algn="l">
              <a:buNone/>
              <a:defRPr sz="260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add speaker name &amp; title</a:t>
            </a:r>
          </a:p>
        </p:txBody>
      </p:sp>
      <p:sp>
        <p:nvSpPr>
          <p:cNvPr id="3" name="Text Placeholder 2"/>
          <p:cNvSpPr>
            <a:spLocks noGrp="1"/>
          </p:cNvSpPr>
          <p:nvPr>
            <p:ph type="body" sz="quarter" idx="10" hasCustomPrompt="1"/>
          </p:nvPr>
        </p:nvSpPr>
        <p:spPr>
          <a:xfrm>
            <a:off x="89130" y="6043613"/>
            <a:ext cx="2998451" cy="714375"/>
          </a:xfrm>
        </p:spPr>
        <p:txBody>
          <a:bodyPr anchor="ctr">
            <a:normAutofit/>
          </a:bodyPr>
          <a:lstStyle>
            <a:lvl1pPr>
              <a:defRPr sz="2000">
                <a:solidFill>
                  <a:schemeClr val="tx1"/>
                </a:solidFill>
              </a:defRPr>
            </a:lvl1pPr>
          </a:lstStyle>
          <a:p>
            <a:pPr lvl="0"/>
            <a:r>
              <a:rPr lang="en-US" dirty="0"/>
              <a:t>Click to add date</a:t>
            </a:r>
          </a:p>
        </p:txBody>
      </p:sp>
    </p:spTree>
  </p:cSld>
  <p:clrMapOvr>
    <a:overrideClrMapping bg1="dk1" tx1="lt1" bg2="dk2" tx2="lt2" accent1="accent1" accent2="accent2" accent3="accent3" accent4="accent4" accent5="accent5" accent6="accent6" hlink="hlink" folHlink="folHlink"/>
  </p:clrMapOvr>
  <p:transition spd="med">
    <p:fade/>
  </p:transition>
  <p:extLst mod="1">
    <p:ext uri="{DCECCB84-F9BA-43D5-87BE-67443E8EF086}">
      <p15:sldGuideLst xmlns:p15="http://schemas.microsoft.com/office/powerpoint/2012/main">
        <p15:guide id="1" orient="horz" pos="3744" userDrawn="1">
          <p15:clr>
            <a:srgbClr val="FBAE40"/>
          </p15:clr>
        </p15:guide>
        <p15:guide id="2" pos="7343"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651" y="228600"/>
            <a:ext cx="10868369" cy="990600"/>
          </a:xfrm>
        </p:spPr>
        <p:txBody>
          <a:bodyPr/>
          <a:lstStyle>
            <a:lvl1pPr>
              <a:defRPr baseline="0"/>
            </a:lvl1pPr>
          </a:lstStyle>
          <a:p>
            <a:r>
              <a:rPr kumimoji="0" lang="en-US" dirty="0"/>
              <a:t>Click to edit Master title style</a:t>
            </a:r>
          </a:p>
        </p:txBody>
      </p:sp>
      <p:sp>
        <p:nvSpPr>
          <p:cNvPr id="4" name="Date Placeholder 3"/>
          <p:cNvSpPr>
            <a:spLocks noGrp="1"/>
          </p:cNvSpPr>
          <p:nvPr>
            <p:ph type="dt" sz="half" idx="10"/>
          </p:nvPr>
        </p:nvSpPr>
        <p:spPr/>
        <p:txBody>
          <a:bodyPr/>
          <a:lstStyle/>
          <a:p>
            <a:fld id="{24ABB9F7-FE8F-4CB7-B90F-B7A115B006F6}" type="datetimeFigureOut">
              <a:rPr lang="en-US" smtClean="0"/>
              <a:pPr/>
              <a:t>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Content Placeholder 7"/>
          <p:cNvSpPr>
            <a:spLocks noGrp="1"/>
          </p:cNvSpPr>
          <p:nvPr>
            <p:ph sz="quarter" idx="1"/>
          </p:nvPr>
        </p:nvSpPr>
        <p:spPr>
          <a:xfrm>
            <a:off x="816651" y="1600200"/>
            <a:ext cx="10868369" cy="4495800"/>
          </a:xfrm>
        </p:spPr>
        <p:txBody>
          <a:bodyPr/>
          <a:lstStyle>
            <a:lvl1pPr marL="320040" indent="-320040">
              <a:lnSpc>
                <a:spcPct val="114000"/>
              </a:lnSpc>
              <a:spcBef>
                <a:spcPts val="700"/>
              </a:spcBef>
              <a:buSzPct val="70000"/>
              <a:buFont typeface="Wingdings" panose="05000000000000000000" pitchFamily="2" charset="2"/>
              <a:buChar char=""/>
              <a:defRPr/>
            </a:lvl1pPr>
            <a:lvl2pPr marL="640080" indent="-274320">
              <a:buFont typeface="Wingdings" panose="05000000000000000000" pitchFamily="2" charset="2"/>
              <a:buChar char="q"/>
              <a:defRPr/>
            </a:lvl2pPr>
            <a:lvl3pPr>
              <a:defRPr/>
            </a:lvl3pPr>
            <a:lvl4pPr>
              <a:defRPr/>
            </a:lvl4pPr>
            <a:lvl5pPr>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324" y="2743200"/>
            <a:ext cx="9495011"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a:t>Click to edit Master text styles</a:t>
            </a:r>
          </a:p>
        </p:txBody>
      </p:sp>
      <p:sp>
        <p:nvSpPr>
          <p:cNvPr id="7" name="Rectangle 6"/>
          <p:cNvSpPr/>
          <p:nvPr/>
        </p:nvSpPr>
        <p:spPr bwMode="white">
          <a:xfrm>
            <a:off x="0" y="1524000"/>
            <a:ext cx="12188825"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72675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828324" y="1600200"/>
            <a:ext cx="10360501"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828324" y="1600200"/>
            <a:ext cx="10157354" cy="990600"/>
          </a:xfrm>
        </p:spPr>
        <p:txBody>
          <a:bodyPr/>
          <a:lstStyle>
            <a:lvl1pPr algn="l">
              <a:buNone/>
              <a:defRPr sz="4400" b="0" cap="none">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812588" y="1589567"/>
            <a:ext cx="5180251" cy="4572000"/>
          </a:xfrm>
        </p:spPr>
        <p:txBody>
          <a:bodyPr/>
          <a:lstStyle>
            <a:lvl1pPr marL="320040" indent="-320040">
              <a:buSzPct val="70000"/>
              <a:buFont typeface="Wingdings" panose="05000000000000000000" pitchFamily="2" charset="2"/>
              <a:buChar char=""/>
              <a:defRPr/>
            </a:lvl1pPr>
            <a:lvl2pPr marL="640080" indent="-274320">
              <a:buFont typeface="Wingdings" panose="05000000000000000000" pitchFamily="2" charset="2"/>
              <a:buChar char="q"/>
              <a:defRPr/>
            </a:lvl2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p:txBody>
      </p:sp>
      <p:sp>
        <p:nvSpPr>
          <p:cNvPr id="11" name="Content Placeholder 10"/>
          <p:cNvSpPr>
            <a:spLocks noGrp="1"/>
          </p:cNvSpPr>
          <p:nvPr>
            <p:ph sz="quarter" idx="2"/>
          </p:nvPr>
        </p:nvSpPr>
        <p:spPr>
          <a:xfrm>
            <a:off x="6458186" y="1589567"/>
            <a:ext cx="5180251" cy="4572000"/>
          </a:xfrm>
        </p:spPr>
        <p:txBody>
          <a:bodyPr/>
          <a:lstStyle>
            <a:lvl1pPr marL="320040" indent="-320040">
              <a:buSzPct val="70000"/>
              <a:buFont typeface="Wingdings" panose="05000000000000000000" pitchFamily="2" charset="2"/>
              <a:buChar char=""/>
              <a:defRPr/>
            </a:lvl1pPr>
            <a:lvl2pPr marL="625475" indent="-260350">
              <a:buFont typeface="Wingdings" panose="05000000000000000000" pitchFamily="2" charset="2"/>
              <a:buChar char="q"/>
              <a:defRPr/>
            </a:lvl2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p:txBody>
      </p:sp>
      <p:sp>
        <p:nvSpPr>
          <p:cNvPr id="8" name="Date Placeholder 7"/>
          <p:cNvSpPr>
            <a:spLocks noGrp="1"/>
          </p:cNvSpPr>
          <p:nvPr>
            <p:ph type="dt" sz="half" idx="15"/>
          </p:nvPr>
        </p:nvSpPr>
        <p:spPr/>
        <p:txBody>
          <a:bodyPr rtlCol="0"/>
          <a:lstStyle/>
          <a:p>
            <a:fld id="{F12952B5-7A2F-4CC8-B7CE-9234E21C2837}" type="datetime1">
              <a:rPr lang="en-US" smtClean="0"/>
              <a:pPr/>
              <a:t>11/6/2016</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101A9C7-C274-4F50-89C9-83BDB06EDB81}" type="datetime1">
              <a:rPr lang="en-US" smtClean="0"/>
              <a:pPr/>
              <a:t>11/6/2016</a:t>
            </a:fld>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B67DBB-F8DB-48F4-997A-49FAD7ECC765}" type="datetime1">
              <a:rPr lang="en-US" smtClean="0"/>
              <a:pPr/>
              <a:t>11/6/2016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711015" cy="381000"/>
          </a:xfrm>
          <a:prstGeom prst="rect">
            <a:avLst/>
          </a:prstGeom>
        </p:spPr>
        <p:txBody>
          <a:bodyPr/>
          <a:lstStyle>
            <a:lvl1pPr>
              <a:defRPr>
                <a:solidFill>
                  <a:schemeClr val="tx2"/>
                </a:solidFill>
              </a:defRPr>
            </a:lvl1pPr>
          </a:lstStyle>
          <a:p>
            <a:fld id="{6BBE7942-5B1B-4E74-B3CD-25BF9B0ABE25}"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19997" y="1905000"/>
            <a:ext cx="7645400" cy="1955800"/>
          </a:xfrm>
          <a:prstGeom prst="rect">
            <a:avLst/>
          </a:prstGeom>
        </p:spPr>
      </p:pic>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589" y="273050"/>
            <a:ext cx="10766795"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BF13884F-698C-4153-AB67-9A0F214F106F}" type="datetimeFigureOut">
              <a:rPr lang="en-US" smtClean="0"/>
              <a:pPr/>
              <a:t>11/6/2016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0" y="1272222"/>
            <a:ext cx="711015" cy="244476"/>
          </a:xfrm>
          <a:prstGeom prst="rect">
            <a:avLst/>
          </a:prstGeom>
        </p:spPr>
        <p:txBody>
          <a:bodyPr/>
          <a:lstStyle>
            <a:lvl1pPr>
              <a:defRPr>
                <a:solidFill>
                  <a:srgbClr val="FFFFFF"/>
                </a:solidFill>
              </a:defRPr>
            </a:lvl1pPr>
          </a:lstStyle>
          <a:p>
            <a:fld id="{3B7FEA86-1680-48AE-B31F-3E3431F3A323}" type="slidenum">
              <a:rPr lang="en-US" smtClean="0"/>
              <a:pPr/>
              <a:t>‹#›</a:t>
            </a:fld>
            <a:endParaRPr lang="en-US" dirty="0"/>
          </a:p>
        </p:txBody>
      </p:sp>
      <p:sp>
        <p:nvSpPr>
          <p:cNvPr id="3" name="Text Placeholder 2"/>
          <p:cNvSpPr>
            <a:spLocks noGrp="1"/>
          </p:cNvSpPr>
          <p:nvPr>
            <p:ph type="body" idx="2"/>
          </p:nvPr>
        </p:nvSpPr>
        <p:spPr>
          <a:xfrm>
            <a:off x="812589" y="1752600"/>
            <a:ext cx="2133044"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3148780" y="1752600"/>
            <a:ext cx="8532178" cy="4419600"/>
          </a:xfrm>
        </p:spPr>
        <p:txBody>
          <a:bodyPr/>
          <a:lstStyle>
            <a:lvl1pPr marL="320040" indent="-320040">
              <a:buSzPct val="70000"/>
              <a:buFont typeface="Wingdings" panose="05000000000000000000" pitchFamily="2" charset="2"/>
              <a:buChar char=""/>
              <a:defRPr/>
            </a:lvl1pPr>
            <a:lvl2pPr marL="640080" indent="-274320">
              <a:buFont typeface="Wingdings" panose="05000000000000000000" pitchFamily="2" charset="2"/>
              <a:buChar char="q"/>
              <a:defRPr/>
            </a:lvl2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588" y="228600"/>
            <a:ext cx="10868369" cy="990600"/>
          </a:xfrm>
          <a:prstGeom prst="rect">
            <a:avLst/>
          </a:prstGeom>
        </p:spPr>
        <p:txBody>
          <a:bodyPr vert="horz" anchor="ctr">
            <a:normAutofit/>
          </a:bodyPr>
          <a:lstStyle/>
          <a:p>
            <a:r>
              <a:rPr kumimoji="0" lang="en-US" dirty="0"/>
              <a:t>Click to edit Master title style</a:t>
            </a:r>
          </a:p>
        </p:txBody>
      </p:sp>
      <p:sp>
        <p:nvSpPr>
          <p:cNvPr id="13" name="Text Placeholder 12"/>
          <p:cNvSpPr>
            <a:spLocks noGrp="1"/>
          </p:cNvSpPr>
          <p:nvPr>
            <p:ph type="body" idx="1"/>
          </p:nvPr>
        </p:nvSpPr>
        <p:spPr>
          <a:xfrm>
            <a:off x="816651" y="1600200"/>
            <a:ext cx="10868369" cy="4526280"/>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8125883" y="6248401"/>
            <a:ext cx="3555074" cy="365125"/>
          </a:xfrm>
          <a:prstGeom prst="rect">
            <a:avLst/>
          </a:prstGeom>
        </p:spPr>
        <p:txBody>
          <a:bodyPr vert="horz" anchor="ctr" anchorCtr="0"/>
          <a:lstStyle>
            <a:lvl1pPr algn="l" eaLnBrk="1" latinLnBrk="0" hangingPunct="1">
              <a:defRPr kumimoji="0" sz="1400">
                <a:solidFill>
                  <a:schemeClr val="tx2"/>
                </a:solidFill>
              </a:defRPr>
            </a:lvl1pPr>
          </a:lstStyle>
          <a:p>
            <a:fld id="{C101A9C7-C274-4F50-89C9-83BDB06EDB81}" type="datetime1">
              <a:rPr lang="en-US" smtClean="0"/>
              <a:pPr/>
              <a:t>11/6/2016</a:t>
            </a:fld>
            <a:endParaRPr lang="en-US" dirty="0"/>
          </a:p>
        </p:txBody>
      </p:sp>
      <p:sp>
        <p:nvSpPr>
          <p:cNvPr id="3" name="Footer Placeholder 2"/>
          <p:cNvSpPr>
            <a:spLocks noGrp="1"/>
          </p:cNvSpPr>
          <p:nvPr>
            <p:ph type="ftr" sz="quarter" idx="3"/>
          </p:nvPr>
        </p:nvSpPr>
        <p:spPr>
          <a:xfrm>
            <a:off x="812589" y="6248207"/>
            <a:ext cx="7226228"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12188825"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711015"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787195" y="1280160"/>
            <a:ext cx="1140163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5" r:id="rId5"/>
    <p:sldLayoutId id="2147483686" r:id="rId6"/>
    <p:sldLayoutId id="2147483687" r:id="rId7"/>
  </p:sldLayoutIdLst>
  <p:transition spd="med">
    <p:fade/>
  </p:transition>
  <p:hf sldNum="0" hdr="0" ftr="0" dt="0"/>
  <p:txStyles>
    <p:titleStyle>
      <a:lvl1pPr algn="l" rtl="0" eaLnBrk="1" latinLnBrk="0" hangingPunct="1">
        <a:spcBef>
          <a:spcPct val="0"/>
        </a:spcBef>
        <a:buNone/>
        <a:defRPr kumimoji="0" sz="4400" kern="1200" baseline="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baseline="0">
          <a:solidFill>
            <a:schemeClr val="tx2"/>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lang="en-US" sz="2900" kern="1200" baseline="0" dirty="0" smtClean="0">
          <a:solidFill>
            <a:schemeClr val="tx2"/>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2"/>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2"/>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2"/>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dca.state.ga.us/communities/communityinitiatives/programs/documents/FFY2015_CAPER_09302016.pdf" TargetMode="External"/><Relationship Id="rId2" Type="http://schemas.openxmlformats.org/officeDocument/2006/relationships/hyperlink" Target="http://www.dca.state.ga.us/housing/HousingDevelopment/programs/downloads/2016QAPDocs/QAP/2016QualifiedAllocationPlan.pdf" TargetMode="External"/><Relationship Id="rId1" Type="http://schemas.openxmlformats.org/officeDocument/2006/relationships/slideLayout" Target="../slideLayouts/slideLayout2.xml"/><Relationship Id="rId6" Type="http://schemas.openxmlformats.org/officeDocument/2006/relationships/hyperlink" Target="http://dca.ga.gov/housing/SpecialNeeds/index.asp" TargetMode="External"/><Relationship Id="rId5" Type="http://schemas.openxmlformats.org/officeDocument/2006/relationships/hyperlink" Target="http://dca.ga.gov/housing/specialneeds/programs/section811pra.asp" TargetMode="External"/><Relationship Id="rId4" Type="http://schemas.openxmlformats.org/officeDocument/2006/relationships/hyperlink" Target="https://dbhdd.georgia.gov/settlement-agreement"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2800" dirty="0"/>
              <a:t>Housing Opportunities Through DCA</a:t>
            </a:r>
          </a:p>
        </p:txBody>
      </p:sp>
      <p:sp>
        <p:nvSpPr>
          <p:cNvPr id="5" name="Subtitle 4"/>
          <p:cNvSpPr>
            <a:spLocks noGrp="1"/>
          </p:cNvSpPr>
          <p:nvPr>
            <p:ph type="subTitle" idx="1"/>
          </p:nvPr>
        </p:nvSpPr>
        <p:spPr/>
        <p:txBody>
          <a:bodyPr>
            <a:normAutofit fontScale="25000" lnSpcReduction="20000"/>
          </a:bodyPr>
          <a:lstStyle/>
          <a:p>
            <a:endParaRPr lang="en-US" dirty="0"/>
          </a:p>
          <a:p>
            <a:r>
              <a:rPr lang="en-US" sz="8000" dirty="0"/>
              <a:t>David Whisnant, Esq. Director Office of Homeless &amp; Special Needs </a:t>
            </a:r>
          </a:p>
          <a:p>
            <a:r>
              <a:rPr lang="en-US" sz="5500" dirty="0">
                <a:solidFill>
                  <a:srgbClr val="0070C0"/>
                </a:solidFill>
              </a:rPr>
              <a:t>David.Whisnant@dca.ga.gov</a:t>
            </a:r>
          </a:p>
          <a:p>
            <a:endParaRPr lang="en-US" dirty="0"/>
          </a:p>
        </p:txBody>
      </p:sp>
      <p:sp>
        <p:nvSpPr>
          <p:cNvPr id="6" name="Text Placeholder 5"/>
          <p:cNvSpPr>
            <a:spLocks noGrp="1"/>
          </p:cNvSpPr>
          <p:nvPr>
            <p:ph type="body" sz="quarter" idx="10"/>
          </p:nvPr>
        </p:nvSpPr>
        <p:spPr/>
        <p:txBody>
          <a:bodyPr/>
          <a:lstStyle/>
          <a:p>
            <a:r>
              <a:rPr lang="en-US" dirty="0"/>
              <a:t>October 7, 2016</a:t>
            </a:r>
          </a:p>
        </p:txBody>
      </p:sp>
    </p:spTree>
    <p:extLst>
      <p:ext uri="{BB962C8B-B14F-4D97-AF65-F5344CB8AC3E}">
        <p14:creationId xmlns:p14="http://schemas.microsoft.com/office/powerpoint/2010/main" val="3728788935"/>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811</a:t>
            </a:r>
          </a:p>
        </p:txBody>
      </p:sp>
      <p:sp>
        <p:nvSpPr>
          <p:cNvPr id="3" name="Content Placeholder 2"/>
          <p:cNvSpPr>
            <a:spLocks noGrp="1"/>
          </p:cNvSpPr>
          <p:nvPr>
            <p:ph sz="quarter" idx="1"/>
          </p:nvPr>
        </p:nvSpPr>
        <p:spPr/>
        <p:txBody>
          <a:bodyPr/>
          <a:lstStyle/>
          <a:p>
            <a:pPr marL="0" indent="0">
              <a:buNone/>
            </a:pPr>
            <a:endParaRPr lang="en-US" dirty="0"/>
          </a:p>
          <a:p>
            <a:pPr marL="0" indent="0" algn="ctr">
              <a:buNone/>
            </a:pPr>
            <a:r>
              <a:rPr lang="en-US" sz="4000" b="1" dirty="0"/>
              <a:t>HOW CAN MY CLIENTS GET INVOLVED?</a:t>
            </a:r>
          </a:p>
        </p:txBody>
      </p:sp>
    </p:spTree>
    <p:extLst>
      <p:ext uri="{BB962C8B-B14F-4D97-AF65-F5344CB8AC3E}">
        <p14:creationId xmlns:p14="http://schemas.microsoft.com/office/powerpoint/2010/main" val="4158855345"/>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Money Follows the Person and DBHDD</a:t>
            </a:r>
          </a:p>
        </p:txBody>
      </p:sp>
      <p:sp>
        <p:nvSpPr>
          <p:cNvPr id="3" name="Content Placeholder 2"/>
          <p:cNvSpPr>
            <a:spLocks noGrp="1"/>
          </p:cNvSpPr>
          <p:nvPr>
            <p:ph sz="quarter" idx="1"/>
          </p:nvPr>
        </p:nvSpPr>
        <p:spPr/>
        <p:txBody>
          <a:bodyPr>
            <a:normAutofit fontScale="92500" lnSpcReduction="10000"/>
          </a:bodyPr>
          <a:lstStyle/>
          <a:p>
            <a:endParaRPr lang="en-US" dirty="0"/>
          </a:p>
          <a:p>
            <a:r>
              <a:rPr lang="en-US" dirty="0"/>
              <a:t>Referrals MUST come from MFP or DBHDD. </a:t>
            </a:r>
          </a:p>
          <a:p>
            <a:r>
              <a:rPr lang="en-US" b="1" dirty="0"/>
              <a:t>MFP</a:t>
            </a:r>
            <a:r>
              <a:rPr lang="en-US" dirty="0"/>
              <a:t> – Through the Department of Community Health. Designed to help disabled individuals who are institutionalized in nursing facilities and intermediate care facilities return to their homes and communities.</a:t>
            </a:r>
          </a:p>
          <a:p>
            <a:r>
              <a:rPr lang="en-US" b="1" dirty="0"/>
              <a:t>DBHDD</a:t>
            </a:r>
            <a:r>
              <a:rPr lang="en-US" dirty="0"/>
              <a:t> – Refers clients through a strong partnership designed to maximize State and Federal resources. Defined by Memorandum of Agreement dated March, 2015.  </a:t>
            </a:r>
            <a:r>
              <a:rPr lang="en-US" b="1" i="1" dirty="0"/>
              <a:t>The goal is to collaborate to create affordable housing for extremely low income individuals with settlement eligible disabilities. </a:t>
            </a:r>
          </a:p>
          <a:p>
            <a:endParaRPr lang="en-US" dirty="0"/>
          </a:p>
        </p:txBody>
      </p:sp>
    </p:spTree>
    <p:extLst>
      <p:ext uri="{BB962C8B-B14F-4D97-AF65-F5344CB8AC3E}">
        <p14:creationId xmlns:p14="http://schemas.microsoft.com/office/powerpoint/2010/main" val="777058205"/>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Walking Through the DCA/DBHDD Partnership</a:t>
            </a:r>
          </a:p>
        </p:txBody>
      </p:sp>
      <p:sp>
        <p:nvSpPr>
          <p:cNvPr id="3" name="Content Placeholder 2"/>
          <p:cNvSpPr>
            <a:spLocks noGrp="1"/>
          </p:cNvSpPr>
          <p:nvPr>
            <p:ph sz="quarter" idx="1"/>
          </p:nvPr>
        </p:nvSpPr>
        <p:spPr/>
        <p:txBody>
          <a:bodyPr>
            <a:normAutofit fontScale="92500" lnSpcReduction="10000"/>
          </a:bodyPr>
          <a:lstStyle/>
          <a:p>
            <a:pPr marL="0" indent="0">
              <a:buNone/>
            </a:pPr>
            <a:endParaRPr lang="en-US" dirty="0"/>
          </a:p>
          <a:p>
            <a:pPr marL="0" indent="0">
              <a:buNone/>
            </a:pPr>
            <a:r>
              <a:rPr lang="en-US" b="1" dirty="0"/>
              <a:t>Step One:  </a:t>
            </a:r>
            <a:r>
              <a:rPr lang="en-US" dirty="0"/>
              <a:t>Settlement Eligible Person Is Located By Provider.</a:t>
            </a:r>
          </a:p>
          <a:p>
            <a:pPr marL="0" indent="0">
              <a:buNone/>
            </a:pPr>
            <a:r>
              <a:rPr lang="en-US" b="1" dirty="0"/>
              <a:t>Step Two:</a:t>
            </a:r>
            <a:r>
              <a:rPr lang="en-US" dirty="0"/>
              <a:t>   DBHDD evaluates for settlement eligibility. If eligible, refer to DCA. Goal is to place in 811 or HCV (Housing Choice Voucher) Preference.  </a:t>
            </a:r>
          </a:p>
          <a:p>
            <a:pPr marL="0" indent="0">
              <a:buNone/>
            </a:pPr>
            <a:r>
              <a:rPr lang="en-US" dirty="0"/>
              <a:t>	        811—Location and Property Test. No bridge funding.</a:t>
            </a:r>
          </a:p>
          <a:p>
            <a:pPr marL="0" indent="0">
              <a:buNone/>
            </a:pPr>
            <a:r>
              <a:rPr lang="en-US" dirty="0"/>
              <a:t>	        DCA HCV—Bridge funding available through DBHDD. 					      Preference Allocation. </a:t>
            </a:r>
            <a:r>
              <a:rPr lang="en-US" b="1" dirty="0"/>
              <a:t>2018.</a:t>
            </a:r>
          </a:p>
          <a:p>
            <a:pPr lvl="1"/>
            <a:r>
              <a:rPr lang="en-US" dirty="0"/>
              <a:t>	</a:t>
            </a:r>
            <a:r>
              <a:rPr lang="en-US" b="1" i="1" dirty="0"/>
              <a:t>ARGHHHHH!</a:t>
            </a:r>
            <a:r>
              <a:rPr lang="en-US" dirty="0"/>
              <a:t> Federal $--HQS, Income Limits, FMR requirements, Limited 	Inventory Still With 811.</a:t>
            </a:r>
          </a:p>
        </p:txBody>
      </p:sp>
    </p:spTree>
    <p:extLst>
      <p:ext uri="{BB962C8B-B14F-4D97-AF65-F5344CB8AC3E}">
        <p14:creationId xmlns:p14="http://schemas.microsoft.com/office/powerpoint/2010/main" val="2512459189"/>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Walking Through the DC/DBHDD Partnership</a:t>
            </a:r>
          </a:p>
        </p:txBody>
      </p:sp>
      <p:sp>
        <p:nvSpPr>
          <p:cNvPr id="3" name="Content Placeholder 2"/>
          <p:cNvSpPr>
            <a:spLocks noGrp="1"/>
          </p:cNvSpPr>
          <p:nvPr>
            <p:ph sz="quarter" idx="1"/>
          </p:nvPr>
        </p:nvSpPr>
        <p:spPr/>
        <p:txBody>
          <a:bodyPr/>
          <a:lstStyle/>
          <a:p>
            <a:pPr>
              <a:buFont typeface="Wingdings" panose="05000000000000000000" pitchFamily="2" charset="2"/>
              <a:buChar char="Ø"/>
            </a:pPr>
            <a:r>
              <a:rPr lang="en-US" dirty="0"/>
              <a:t>DBHDD and DCA also partner to see if other housing subsidies can be used such as:</a:t>
            </a:r>
          </a:p>
          <a:p>
            <a:pPr lvl="3">
              <a:buFont typeface="Arial" panose="020B0604020202020204" pitchFamily="34" charset="0"/>
              <a:buChar char="•"/>
            </a:pPr>
            <a:r>
              <a:rPr lang="en-US" dirty="0"/>
              <a:t>VASH – Coordinate with the VA</a:t>
            </a:r>
          </a:p>
          <a:p>
            <a:pPr lvl="3">
              <a:buFont typeface="Arial" panose="020B0604020202020204" pitchFamily="34" charset="0"/>
              <a:buChar char="•"/>
            </a:pPr>
            <a:r>
              <a:rPr lang="en-US" dirty="0"/>
              <a:t>Shelter + Care</a:t>
            </a:r>
          </a:p>
          <a:p>
            <a:pPr lvl="3">
              <a:buFont typeface="Arial" panose="020B0604020202020204" pitchFamily="34" charset="0"/>
              <a:buChar char="•"/>
            </a:pPr>
            <a:r>
              <a:rPr lang="en-US" dirty="0"/>
              <a:t>Public Housing Authorities</a:t>
            </a:r>
          </a:p>
          <a:p>
            <a:pPr lvl="3">
              <a:buFont typeface="Arial" panose="020B0604020202020204" pitchFamily="34" charset="0"/>
              <a:buChar char="•"/>
            </a:pPr>
            <a:endParaRPr lang="en-US" dirty="0"/>
          </a:p>
          <a:p>
            <a:pPr lvl="3">
              <a:buFont typeface="Arial" panose="020B0604020202020204" pitchFamily="34" charset="0"/>
              <a:buChar char="•"/>
            </a:pPr>
            <a:r>
              <a:rPr lang="en-US" b="1" dirty="0"/>
              <a:t>ARGHHHHHHHH!</a:t>
            </a:r>
            <a:r>
              <a:rPr lang="en-US" dirty="0"/>
              <a:t>  Limitations on inventory outside of major metro areas. </a:t>
            </a:r>
          </a:p>
          <a:p>
            <a:pPr marL="1143000" lvl="3" indent="0">
              <a:buNone/>
            </a:pPr>
            <a:endParaRPr lang="en-US" dirty="0"/>
          </a:p>
          <a:p>
            <a:pPr marL="1143000" lvl="3" indent="0">
              <a:buNone/>
            </a:pPr>
            <a:r>
              <a:rPr lang="en-US" sz="3200" b="1" dirty="0"/>
              <a:t>           STRIKING OUT? WHAT CAN WE DO?</a:t>
            </a:r>
          </a:p>
          <a:p>
            <a:pPr lvl="3">
              <a:buFont typeface="Arial" panose="020B0604020202020204" pitchFamily="34" charset="0"/>
              <a:buChar char="•"/>
            </a:pPr>
            <a:endParaRPr lang="en-US" dirty="0"/>
          </a:p>
          <a:p>
            <a:pPr lvl="3">
              <a:buFont typeface="Arial" panose="020B0604020202020204" pitchFamily="34" charset="0"/>
              <a:buChar char="•"/>
            </a:pPr>
            <a:endParaRPr lang="en-US" dirty="0"/>
          </a:p>
          <a:p>
            <a:pPr lvl="3">
              <a:buFont typeface="Arial" panose="020B0604020202020204" pitchFamily="34" charset="0"/>
              <a:buChar char="•"/>
            </a:pPr>
            <a:endParaRPr lang="en-US" dirty="0"/>
          </a:p>
          <a:p>
            <a:pPr lvl="3">
              <a:buFont typeface="Arial" panose="020B0604020202020204" pitchFamily="34" charset="0"/>
              <a:buChar char="•"/>
            </a:pPr>
            <a:endParaRPr lang="en-US" dirty="0"/>
          </a:p>
          <a:p>
            <a:pPr lvl="3">
              <a:buFont typeface="Arial" panose="020B0604020202020204" pitchFamily="34" charset="0"/>
              <a:buChar char="•"/>
            </a:pPr>
            <a:endParaRPr lang="en-US"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863136290"/>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Walking Through the DCA/DBHDD Partnership</a:t>
            </a:r>
          </a:p>
        </p:txBody>
      </p:sp>
      <p:sp>
        <p:nvSpPr>
          <p:cNvPr id="3" name="Content Placeholder 2"/>
          <p:cNvSpPr>
            <a:spLocks noGrp="1"/>
          </p:cNvSpPr>
          <p:nvPr>
            <p:ph sz="quarter" idx="1"/>
          </p:nvPr>
        </p:nvSpPr>
        <p:spPr/>
        <p:txBody>
          <a:bodyPr>
            <a:normAutofit lnSpcReduction="10000"/>
          </a:bodyPr>
          <a:lstStyle/>
          <a:p>
            <a:pPr marL="0" indent="0" algn="ctr">
              <a:buNone/>
            </a:pPr>
            <a:r>
              <a:rPr lang="en-US" b="1" dirty="0"/>
              <a:t>DBHDD and Georgia Housing Voucher Program to the Rescue! </a:t>
            </a:r>
          </a:p>
          <a:p>
            <a:r>
              <a:rPr lang="en-US" dirty="0"/>
              <a:t>State Dollars – No federal restrictions</a:t>
            </a:r>
          </a:p>
          <a:p>
            <a:r>
              <a:rPr lang="en-US" dirty="0"/>
              <a:t>Flexible and portable</a:t>
            </a:r>
          </a:p>
          <a:p>
            <a:r>
              <a:rPr lang="en-US" dirty="0"/>
              <a:t>Can house very quickly</a:t>
            </a:r>
          </a:p>
          <a:p>
            <a:r>
              <a:rPr lang="en-US" dirty="0"/>
              <a:t>Great for higher cost areas</a:t>
            </a:r>
          </a:p>
          <a:p>
            <a:r>
              <a:rPr lang="en-US" dirty="0"/>
              <a:t>This is the last resort for the hardest to house…</a:t>
            </a:r>
          </a:p>
          <a:p>
            <a:endParaRPr lang="en-US" dirty="0"/>
          </a:p>
          <a:p>
            <a:pPr marL="0" indent="0" algn="ctr">
              <a:buNone/>
            </a:pPr>
            <a:r>
              <a:rPr lang="en-US" i="1" dirty="0"/>
              <a:t>But wait, there’s more!</a:t>
            </a:r>
          </a:p>
          <a:p>
            <a:pPr marL="0" indent="0">
              <a:buNone/>
            </a:pPr>
            <a:endParaRPr lang="en-US" dirty="0"/>
          </a:p>
        </p:txBody>
      </p:sp>
    </p:spTree>
    <p:extLst>
      <p:ext uri="{BB962C8B-B14F-4D97-AF65-F5344CB8AC3E}">
        <p14:creationId xmlns:p14="http://schemas.microsoft.com/office/powerpoint/2010/main" val="2184921617"/>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Here’s Where It Gets Fun…</a:t>
            </a:r>
          </a:p>
        </p:txBody>
      </p:sp>
      <p:sp>
        <p:nvSpPr>
          <p:cNvPr id="3" name="Content Placeholder 2"/>
          <p:cNvSpPr>
            <a:spLocks noGrp="1"/>
          </p:cNvSpPr>
          <p:nvPr>
            <p:ph sz="quarter" idx="1"/>
          </p:nvPr>
        </p:nvSpPr>
        <p:spPr/>
        <p:txBody>
          <a:bodyPr/>
          <a:lstStyle/>
          <a:p>
            <a:r>
              <a:rPr lang="en-US" dirty="0"/>
              <a:t>2,000 GHVP Vouchers</a:t>
            </a:r>
          </a:p>
          <a:p>
            <a:r>
              <a:rPr lang="en-US" dirty="0"/>
              <a:t>Move someone into housing with GHVP</a:t>
            </a:r>
          </a:p>
          <a:p>
            <a:pPr marL="0" indent="0">
              <a:buNone/>
            </a:pPr>
            <a:r>
              <a:rPr lang="en-US" dirty="0"/>
              <a:t>	THEN CHANGE SUBSIDY to 811 or HCV Preference Voucher</a:t>
            </a:r>
          </a:p>
          <a:p>
            <a:pPr marL="0" indent="0">
              <a:buNone/>
            </a:pPr>
            <a:r>
              <a:rPr lang="en-US" dirty="0"/>
              <a:t>	 Free up original GHVP Voucher</a:t>
            </a:r>
          </a:p>
          <a:p>
            <a:r>
              <a:rPr lang="en-US" dirty="0"/>
              <a:t>Place, change subsidy, repeat…</a:t>
            </a:r>
          </a:p>
          <a:p>
            <a:r>
              <a:rPr lang="en-US" dirty="0"/>
              <a:t>Bridge money on GHVP can get someone housed, and 811 can retain the housing.</a:t>
            </a:r>
          </a:p>
        </p:txBody>
      </p:sp>
    </p:spTree>
    <p:extLst>
      <p:ext uri="{BB962C8B-B14F-4D97-AF65-F5344CB8AC3E}">
        <p14:creationId xmlns:p14="http://schemas.microsoft.com/office/powerpoint/2010/main" val="2839991003"/>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CoC Shelter Plus Care Program</a:t>
            </a:r>
          </a:p>
        </p:txBody>
      </p:sp>
      <p:sp>
        <p:nvSpPr>
          <p:cNvPr id="3" name="Content Placeholder 2"/>
          <p:cNvSpPr>
            <a:spLocks noGrp="1"/>
          </p:cNvSpPr>
          <p:nvPr>
            <p:ph sz="quarter" idx="1"/>
          </p:nvPr>
        </p:nvSpPr>
        <p:spPr/>
        <p:txBody>
          <a:bodyPr>
            <a:normAutofit fontScale="77500" lnSpcReduction="20000"/>
          </a:bodyPr>
          <a:lstStyle/>
          <a:p>
            <a:pPr marL="0" indent="0">
              <a:buNone/>
            </a:pPr>
            <a:r>
              <a:rPr lang="en-US" sz="3200" dirty="0"/>
              <a:t>The purpose of DCA's Shelter Plus Care (S+C) program is to provide permanent housing in connection with supportive services to homeless people with disabilities and their families. The program provides rental assistance for a variety of housing choices, accompanied by a range of supportive services funded by other sources. The program is designed to serve a population that has been traditionally hard to reach - homeless persons with disabilities such as (but not limited to) serious mental illness, chronic substance abuse, and/or AIDS and related diseases. </a:t>
            </a:r>
            <a:r>
              <a:rPr lang="en-US" sz="3200" b="1" dirty="0"/>
              <a:t>Chronically homeless are prioritized.</a:t>
            </a:r>
            <a:endParaRPr lang="en-US" sz="3200" b="1" u="sng" dirty="0"/>
          </a:p>
          <a:p>
            <a:r>
              <a:rPr lang="en-US" dirty="0"/>
              <a:t>2,855 households – 3,459 total persons served.</a:t>
            </a:r>
          </a:p>
          <a:p>
            <a:r>
              <a:rPr lang="en-US" dirty="0"/>
              <a:t>100% have a disability. Majority mental illness and substance abuse.</a:t>
            </a:r>
          </a:p>
          <a:p>
            <a:r>
              <a:rPr lang="en-US" dirty="0"/>
              <a:t>35 agencies funded across all 9 Continuums of Care in Georgia.</a:t>
            </a:r>
          </a:p>
          <a:p>
            <a:endParaRPr lang="en-US" dirty="0"/>
          </a:p>
        </p:txBody>
      </p:sp>
    </p:spTree>
    <p:extLst>
      <p:ext uri="{BB962C8B-B14F-4D97-AF65-F5344CB8AC3E}">
        <p14:creationId xmlns:p14="http://schemas.microsoft.com/office/powerpoint/2010/main" val="2778632558"/>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CoC PSH Program </a:t>
            </a:r>
          </a:p>
        </p:txBody>
      </p:sp>
      <p:sp>
        <p:nvSpPr>
          <p:cNvPr id="3" name="Content Placeholder 2"/>
          <p:cNvSpPr>
            <a:spLocks noGrp="1"/>
          </p:cNvSpPr>
          <p:nvPr>
            <p:ph sz="quarter" idx="1"/>
          </p:nvPr>
        </p:nvSpPr>
        <p:spPr/>
        <p:txBody>
          <a:bodyPr/>
          <a:lstStyle/>
          <a:p>
            <a:pPr marL="0" indent="0">
              <a:buNone/>
            </a:pPr>
            <a:r>
              <a:rPr lang="en-US" sz="2000" dirty="0"/>
              <a:t>Permanent Supportive Housing (PSH) programs provide community‐based housing and supportive services, without a predetermined length of stay, to assist homeless persons with a disability to live independently.  </a:t>
            </a:r>
            <a:r>
              <a:rPr lang="en-US" sz="2000" b="1" dirty="0"/>
              <a:t>Chronically homeless are prioritized.</a:t>
            </a:r>
          </a:p>
          <a:p>
            <a:pPr lvl="2"/>
            <a:r>
              <a:rPr lang="en-US" sz="2400" dirty="0"/>
              <a:t>815 Enrolled in SHP funded programs</a:t>
            </a:r>
          </a:p>
          <a:p>
            <a:pPr lvl="2"/>
            <a:r>
              <a:rPr lang="en-US" sz="2400" dirty="0"/>
              <a:t>270 with mental illness</a:t>
            </a:r>
          </a:p>
          <a:p>
            <a:pPr lvl="2"/>
            <a:r>
              <a:rPr lang="en-US" sz="2400" dirty="0"/>
              <a:t>114 physical disability</a:t>
            </a:r>
          </a:p>
          <a:p>
            <a:pPr lvl="2"/>
            <a:r>
              <a:rPr lang="en-US" sz="2400" dirty="0"/>
              <a:t>60 veterans</a:t>
            </a:r>
          </a:p>
          <a:p>
            <a:endParaRPr lang="en-US" dirty="0"/>
          </a:p>
        </p:txBody>
      </p:sp>
    </p:spTree>
    <p:extLst>
      <p:ext uri="{BB962C8B-B14F-4D97-AF65-F5344CB8AC3E}">
        <p14:creationId xmlns:p14="http://schemas.microsoft.com/office/powerpoint/2010/main" val="692531798"/>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marL="0" indent="0" algn="ctr">
              <a:buNone/>
            </a:pPr>
            <a:r>
              <a:rPr lang="en-US" b="1" u="sng" dirty="0"/>
              <a:t>DCA VASH (Veteran’s Affairs Supportive Housing) Vouchers</a:t>
            </a:r>
          </a:p>
          <a:p>
            <a:pPr marL="0" indent="0">
              <a:buNone/>
            </a:pPr>
            <a:r>
              <a:rPr lang="en-US" dirty="0"/>
              <a:t>The VASH program is an inter-agency collaborative effort that helps eligible homeless military veterans secure a decent stable affordable place to live by combining DCA housing choice voucher rental assistance with case management and clinical services provided by the Department of Veterans Affairs at its medical centers and in the community.  Participants have a </a:t>
            </a:r>
            <a:r>
              <a:rPr lang="en-US" b="1" dirty="0"/>
              <a:t>disability</a:t>
            </a:r>
            <a:r>
              <a:rPr lang="en-US" dirty="0"/>
              <a:t> and contribute 30% of income to housing.</a:t>
            </a:r>
          </a:p>
          <a:p>
            <a:pPr marL="0" indent="0">
              <a:buNone/>
            </a:pPr>
            <a:endParaRPr lang="en-US" dirty="0"/>
          </a:p>
        </p:txBody>
      </p:sp>
    </p:spTree>
    <p:extLst>
      <p:ext uri="{BB962C8B-B14F-4D97-AF65-F5344CB8AC3E}">
        <p14:creationId xmlns:p14="http://schemas.microsoft.com/office/powerpoint/2010/main" val="4273974828"/>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ESG – EMERGENCY SOLUTIONS GRANT</a:t>
            </a:r>
          </a:p>
        </p:txBody>
      </p:sp>
      <p:sp>
        <p:nvSpPr>
          <p:cNvPr id="3" name="Content Placeholder 2"/>
          <p:cNvSpPr>
            <a:spLocks noGrp="1"/>
          </p:cNvSpPr>
          <p:nvPr>
            <p:ph sz="quarter" idx="1"/>
          </p:nvPr>
        </p:nvSpPr>
        <p:spPr/>
        <p:txBody>
          <a:bodyPr>
            <a:normAutofit fontScale="70000" lnSpcReduction="20000"/>
          </a:bodyPr>
          <a:lstStyle/>
          <a:p>
            <a:pPr marL="0" indent="0">
              <a:buNone/>
            </a:pPr>
            <a:r>
              <a:rPr lang="en-US" sz="3200" dirty="0"/>
              <a:t>The Emergency Solutions Grants (ESG) Program provides </a:t>
            </a:r>
            <a:r>
              <a:rPr lang="en-US" sz="3200" b="1" dirty="0"/>
              <a:t>outreach, shelter, rapid re-housing, homelessness prevention</a:t>
            </a:r>
            <a:r>
              <a:rPr lang="en-US" sz="3200" dirty="0"/>
              <a:t> and related services to persons experiencing homelessness, or for persons in danger of becoming homeless, throughout the state.  Assistance is provided to members of the community, local government entities and non-profit organizations utilizing State Housing Trust Fund for the Homeless Commission (HTF) and Federal HUD ESG funds. This program is principally designed to be the first step in a continuum of assistance to enable homeless individuals and families to move toward independent living as well as to prevent homelessness. $5,511,075 to 148 projects.</a:t>
            </a:r>
          </a:p>
          <a:p>
            <a:pPr marL="0" indent="0">
              <a:buNone/>
            </a:pPr>
            <a:endParaRPr lang="en-US" sz="3200" dirty="0"/>
          </a:p>
          <a:p>
            <a:pPr marL="0" indent="0" algn="ctr">
              <a:buNone/>
            </a:pPr>
            <a:r>
              <a:rPr lang="en-US" sz="6600" dirty="0"/>
              <a:t>Mentally Ill – 2,859 individuals – 18% of total</a:t>
            </a:r>
          </a:p>
          <a:p>
            <a:endParaRPr lang="en-US" dirty="0"/>
          </a:p>
        </p:txBody>
      </p:sp>
    </p:spTree>
    <p:extLst>
      <p:ext uri="{BB962C8B-B14F-4D97-AF65-F5344CB8AC3E}">
        <p14:creationId xmlns:p14="http://schemas.microsoft.com/office/powerpoint/2010/main" val="3634587326"/>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We Doing Now? Why Am I Here?</a:t>
            </a:r>
          </a:p>
        </p:txBody>
      </p:sp>
      <p:sp>
        <p:nvSpPr>
          <p:cNvPr id="3" name="Content Placeholder 2"/>
          <p:cNvSpPr>
            <a:spLocks noGrp="1"/>
          </p:cNvSpPr>
          <p:nvPr>
            <p:ph sz="quarter" idx="1"/>
          </p:nvPr>
        </p:nvSpPr>
        <p:spPr/>
        <p:txBody>
          <a:bodyPr/>
          <a:lstStyle/>
          <a:p>
            <a:pPr marL="0" indent="0">
              <a:buNone/>
            </a:pPr>
            <a:r>
              <a:rPr lang="en-US" i="1" dirty="0"/>
              <a:t>Tale of the man in the front row…</a:t>
            </a:r>
          </a:p>
          <a:p>
            <a:r>
              <a:rPr lang="en-US" dirty="0"/>
              <a:t>DCA S+C Provider? You’ll learn how to get money for case work and pots, pans, and other expenses if you are a shelter plus care provider funded by DCA.</a:t>
            </a:r>
          </a:p>
          <a:p>
            <a:r>
              <a:rPr lang="en-US" dirty="0"/>
              <a:t>You’ll learn what the 811 program is in more detail.</a:t>
            </a:r>
          </a:p>
          <a:p>
            <a:r>
              <a:rPr lang="en-US" dirty="0"/>
              <a:t>You’ll learn about the partnership between DCA and DBHDD that is aimed at housing the Settlement Population.</a:t>
            </a:r>
          </a:p>
          <a:p>
            <a:r>
              <a:rPr lang="en-US" dirty="0"/>
              <a:t>You’ll learn about additional housing opportunities through DCA.</a:t>
            </a:r>
          </a:p>
        </p:txBody>
      </p:sp>
    </p:spTree>
    <p:extLst>
      <p:ext uri="{BB962C8B-B14F-4D97-AF65-F5344CB8AC3E}">
        <p14:creationId xmlns:p14="http://schemas.microsoft.com/office/powerpoint/2010/main" val="1789782309"/>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HOPWA</a:t>
            </a:r>
          </a:p>
        </p:txBody>
      </p:sp>
      <p:sp>
        <p:nvSpPr>
          <p:cNvPr id="3" name="Content Placeholder 2"/>
          <p:cNvSpPr>
            <a:spLocks noGrp="1"/>
          </p:cNvSpPr>
          <p:nvPr>
            <p:ph sz="quarter" idx="1"/>
          </p:nvPr>
        </p:nvSpPr>
        <p:spPr/>
        <p:txBody>
          <a:bodyPr/>
          <a:lstStyle/>
          <a:p>
            <a:pPr marL="0" indent="0" algn="ctr">
              <a:buNone/>
            </a:pPr>
            <a:r>
              <a:rPr lang="en-US" b="1" dirty="0"/>
              <a:t>HOUSING OPPORTUNITIES FOR PERSONS WITH AIDS</a:t>
            </a:r>
          </a:p>
          <a:p>
            <a:pPr marL="0" indent="0">
              <a:buNone/>
            </a:pPr>
            <a:r>
              <a:rPr lang="en-US" dirty="0"/>
              <a:t>HOPWA provides supportive housing opportunities for persons living with AIDS and related diseases through direct subsidies to organizations providing housing and service programs for this population. FFY 2015 $2,378,000 was awarded in HOPWA funds. 1,120 persons were benefitted in 910 households. </a:t>
            </a:r>
          </a:p>
          <a:p>
            <a:pPr marL="0" indent="0">
              <a:buNone/>
            </a:pPr>
            <a:endParaRPr lang="en-US" dirty="0"/>
          </a:p>
        </p:txBody>
      </p:sp>
    </p:spTree>
    <p:extLst>
      <p:ext uri="{BB962C8B-B14F-4D97-AF65-F5344CB8AC3E}">
        <p14:creationId xmlns:p14="http://schemas.microsoft.com/office/powerpoint/2010/main" val="3642394731"/>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62500" lnSpcReduction="20000"/>
          </a:bodyPr>
          <a:lstStyle/>
          <a:p>
            <a:pPr marL="0" indent="0">
              <a:buNone/>
            </a:pPr>
            <a:r>
              <a:rPr lang="en-US" dirty="0"/>
              <a:t>Incentives To Provide Housing For Disabled and Others--QAP:</a:t>
            </a:r>
          </a:p>
          <a:p>
            <a:pPr marL="0" indent="0">
              <a:buNone/>
            </a:pPr>
            <a:r>
              <a:rPr lang="en-US" sz="3600" dirty="0">
                <a:hlinkClick r:id="rId2"/>
              </a:rPr>
              <a:t>http://www.dca.state.ga.us/housing/HousingDevelopment/programs/downloads/2016QAPDocs/QAP/2016QualifiedAllocationPlan.pdf</a:t>
            </a:r>
            <a:endParaRPr lang="en-US" sz="3600" dirty="0"/>
          </a:p>
          <a:p>
            <a:pPr marL="0" indent="0">
              <a:buNone/>
            </a:pPr>
            <a:r>
              <a:rPr lang="en-US" dirty="0"/>
              <a:t>CAPER (Consolidated Annual Performance and Evaluation Report):</a:t>
            </a:r>
          </a:p>
          <a:p>
            <a:pPr marL="0" indent="0">
              <a:buNone/>
            </a:pPr>
            <a:r>
              <a:rPr lang="en-US" sz="3200" dirty="0">
                <a:hlinkClick r:id="rId3"/>
              </a:rPr>
              <a:t>http://www.dca.state.ga.us/communities/communityinitiatives/programs/documents/FFY2015_CAPER_09302016.pdf</a:t>
            </a:r>
            <a:endParaRPr lang="en-US" sz="3200" dirty="0"/>
          </a:p>
          <a:p>
            <a:pPr marL="0" indent="0">
              <a:buNone/>
            </a:pPr>
            <a:r>
              <a:rPr lang="en-US" dirty="0"/>
              <a:t>Olmstead Settlement:</a:t>
            </a:r>
          </a:p>
          <a:p>
            <a:pPr marL="0" indent="0">
              <a:buNone/>
            </a:pPr>
            <a:r>
              <a:rPr lang="en-US" sz="3200" dirty="0">
                <a:solidFill>
                  <a:srgbClr val="0070C0"/>
                </a:solidFill>
                <a:hlinkClick r:id="rId4"/>
              </a:rPr>
              <a:t>https://dbhdd.georgia.gov/settlement-agreement</a:t>
            </a:r>
            <a:endParaRPr lang="en-US" sz="3200" dirty="0">
              <a:solidFill>
                <a:srgbClr val="0070C0"/>
              </a:solidFill>
            </a:endParaRPr>
          </a:p>
          <a:p>
            <a:pPr marL="0" indent="0">
              <a:buNone/>
            </a:pPr>
            <a:r>
              <a:rPr lang="en-US" dirty="0"/>
              <a:t>811 Information:</a:t>
            </a:r>
          </a:p>
          <a:p>
            <a:pPr marL="0" indent="0">
              <a:buNone/>
            </a:pPr>
            <a:r>
              <a:rPr lang="en-US" sz="3200" dirty="0">
                <a:solidFill>
                  <a:srgbClr val="0070C0"/>
                </a:solidFill>
                <a:hlinkClick r:id="rId5"/>
              </a:rPr>
              <a:t>http://dca.ga.gov/housing/specialneeds/programs/section811pra.asp</a:t>
            </a:r>
            <a:endParaRPr lang="en-US" sz="3200" dirty="0">
              <a:solidFill>
                <a:srgbClr val="0070C0"/>
              </a:solidFill>
            </a:endParaRPr>
          </a:p>
          <a:p>
            <a:pPr marL="0" indent="0">
              <a:buNone/>
            </a:pPr>
            <a:r>
              <a:rPr lang="en-US" dirty="0"/>
              <a:t>DCA’s Office of Homeless and Special Needs Housing:</a:t>
            </a:r>
          </a:p>
          <a:p>
            <a:pPr marL="0" indent="0">
              <a:buNone/>
            </a:pPr>
            <a:r>
              <a:rPr lang="en-US" sz="3200" dirty="0">
                <a:solidFill>
                  <a:srgbClr val="0070C0"/>
                </a:solidFill>
                <a:hlinkClick r:id="rId6"/>
              </a:rPr>
              <a:t>http://dca.ga.gov/housing/SpecialNeeds/index.asp</a:t>
            </a:r>
            <a:endParaRPr lang="en-US" sz="3200" dirty="0">
              <a:solidFill>
                <a:srgbClr val="0070C0"/>
              </a:solidFill>
            </a:endParaRPr>
          </a:p>
          <a:p>
            <a:endParaRPr lang="en-US" dirty="0"/>
          </a:p>
        </p:txBody>
      </p:sp>
    </p:spTree>
    <p:extLst>
      <p:ext uri="{BB962C8B-B14F-4D97-AF65-F5344CB8AC3E}">
        <p14:creationId xmlns:p14="http://schemas.microsoft.com/office/powerpoint/2010/main" val="105029670"/>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Bonus – S+C Grantee Tips</a:t>
            </a:r>
          </a:p>
        </p:txBody>
      </p:sp>
      <p:sp>
        <p:nvSpPr>
          <p:cNvPr id="3" name="Content Placeholder 2"/>
          <p:cNvSpPr>
            <a:spLocks noGrp="1"/>
          </p:cNvSpPr>
          <p:nvPr>
            <p:ph sz="quarter" idx="1"/>
          </p:nvPr>
        </p:nvSpPr>
        <p:spPr/>
        <p:txBody>
          <a:bodyPr>
            <a:normAutofit lnSpcReduction="10000"/>
          </a:bodyPr>
          <a:lstStyle/>
          <a:p>
            <a:r>
              <a:rPr lang="en-US" sz="2400" dirty="0"/>
              <a:t>SHOW how you will provide case work and other supportive services. MOU MOU MOU.</a:t>
            </a:r>
          </a:p>
          <a:p>
            <a:r>
              <a:rPr lang="en-US" sz="2400" dirty="0"/>
              <a:t>Leverage other funding sources, like local funding, to support your program. AND, talk about that in your application. </a:t>
            </a:r>
          </a:p>
          <a:p>
            <a:r>
              <a:rPr lang="en-US" sz="2400" dirty="0"/>
              <a:t>Work with Community Action Agencies and TALK about that in your application to meet service needs.</a:t>
            </a:r>
          </a:p>
          <a:p>
            <a:r>
              <a:rPr lang="en-US" sz="2400" dirty="0"/>
              <a:t>Don’t forget to apply for the Harm Reduction and Supportive Services funding!  </a:t>
            </a:r>
          </a:p>
          <a:p>
            <a:r>
              <a:rPr lang="en-US" sz="2400" dirty="0"/>
              <a:t>NOW is the time to talk to DCA about ideas and strategies to make your applications stronger in the future, and learn best practices for leveraging other funds. </a:t>
            </a:r>
          </a:p>
          <a:p>
            <a:endParaRPr lang="en-US" dirty="0"/>
          </a:p>
        </p:txBody>
      </p:sp>
    </p:spTree>
    <p:extLst>
      <p:ext uri="{BB962C8B-B14F-4D97-AF65-F5344CB8AC3E}">
        <p14:creationId xmlns:p14="http://schemas.microsoft.com/office/powerpoint/2010/main" val="716362101"/>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0557168"/>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Shelter Plus Care – Additional Dollars </a:t>
            </a:r>
          </a:p>
        </p:txBody>
      </p:sp>
      <p:sp>
        <p:nvSpPr>
          <p:cNvPr id="3" name="Content Placeholder 2"/>
          <p:cNvSpPr>
            <a:spLocks noGrp="1"/>
          </p:cNvSpPr>
          <p:nvPr>
            <p:ph sz="quarter" idx="1"/>
          </p:nvPr>
        </p:nvSpPr>
        <p:spPr/>
        <p:txBody>
          <a:bodyPr/>
          <a:lstStyle/>
          <a:p>
            <a:r>
              <a:rPr lang="en-US" dirty="0"/>
              <a:t>Funded by DCA for S+C? If YES, then…</a:t>
            </a:r>
          </a:p>
          <a:p>
            <a:pPr marL="0" indent="0">
              <a:buNone/>
            </a:pPr>
            <a:r>
              <a:rPr lang="en-US" dirty="0"/>
              <a:t>	--$50,000 Harm Reduction Grant for Case Management</a:t>
            </a:r>
          </a:p>
          <a:p>
            <a:pPr marL="0" indent="0">
              <a:buNone/>
            </a:pPr>
            <a:r>
              <a:rPr lang="en-US" dirty="0"/>
              <a:t>	--$20,000-$25,000 Supportive Service Grant for furniture and 	   other “setting up a household” expenses. </a:t>
            </a:r>
          </a:p>
          <a:p>
            <a:pPr marL="0" indent="0" algn="ctr">
              <a:buNone/>
            </a:pPr>
            <a:r>
              <a:rPr lang="en-US" b="1" dirty="0"/>
              <a:t>This is all State money, so more flexible. Please apply for this!</a:t>
            </a:r>
          </a:p>
          <a:p>
            <a:pPr marL="0" indent="0" algn="ctr">
              <a:buNone/>
            </a:pPr>
            <a:endParaRPr lang="en-US" b="1" dirty="0"/>
          </a:p>
        </p:txBody>
      </p:sp>
    </p:spTree>
    <p:extLst>
      <p:ext uri="{BB962C8B-B14F-4D97-AF65-F5344CB8AC3E}">
        <p14:creationId xmlns:p14="http://schemas.microsoft.com/office/powerpoint/2010/main" val="3712576809"/>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Shelter Plus Care – Additional Dollars</a:t>
            </a:r>
          </a:p>
        </p:txBody>
      </p:sp>
      <p:sp>
        <p:nvSpPr>
          <p:cNvPr id="3" name="Content Placeholder 2"/>
          <p:cNvSpPr>
            <a:spLocks noGrp="1"/>
          </p:cNvSpPr>
          <p:nvPr>
            <p:ph sz="quarter" idx="1"/>
          </p:nvPr>
        </p:nvSpPr>
        <p:spPr/>
        <p:txBody>
          <a:bodyPr/>
          <a:lstStyle/>
          <a:p>
            <a:pPr marL="0" indent="0">
              <a:buNone/>
            </a:pPr>
            <a:endParaRPr lang="en-US" dirty="0"/>
          </a:p>
          <a:p>
            <a:pPr marL="0" indent="0">
              <a:buNone/>
            </a:pPr>
            <a:r>
              <a:rPr lang="en-US" dirty="0"/>
              <a:t>Effective Strategy:  Several agencies have reported that they have had limited effectiveness in getting churches to contribute much towards the costs of running their S+C programs. HOWEVER, they had success in asking churches to make their match, so that the grant could be secured. </a:t>
            </a:r>
          </a:p>
          <a:p>
            <a:pPr marL="0" indent="0">
              <a:buNone/>
            </a:pPr>
            <a:endParaRPr lang="en-US" dirty="0"/>
          </a:p>
          <a:p>
            <a:pPr marL="0" indent="0" algn="ctr">
              <a:buNone/>
            </a:pPr>
            <a:r>
              <a:rPr lang="en-US" b="1" dirty="0"/>
              <a:t>Make the right “ask” for better results…</a:t>
            </a:r>
          </a:p>
        </p:txBody>
      </p:sp>
    </p:spTree>
    <p:extLst>
      <p:ext uri="{BB962C8B-B14F-4D97-AF65-F5344CB8AC3E}">
        <p14:creationId xmlns:p14="http://schemas.microsoft.com/office/powerpoint/2010/main" val="548638533"/>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811?  What Is That? </a:t>
            </a:r>
          </a:p>
        </p:txBody>
      </p:sp>
      <p:sp>
        <p:nvSpPr>
          <p:cNvPr id="3" name="Content Placeholder 2"/>
          <p:cNvSpPr>
            <a:spLocks noGrp="1"/>
          </p:cNvSpPr>
          <p:nvPr>
            <p:ph sz="quarter" idx="1"/>
          </p:nvPr>
        </p:nvSpPr>
        <p:spPr/>
        <p:txBody>
          <a:bodyPr/>
          <a:lstStyle/>
          <a:p>
            <a:pPr marL="0" indent="0">
              <a:buNone/>
            </a:pPr>
            <a:endParaRPr lang="en-US" dirty="0"/>
          </a:p>
          <a:p>
            <a:pPr marL="0" indent="0">
              <a:buNone/>
            </a:pPr>
            <a:endParaRPr lang="en-US" dirty="0"/>
          </a:p>
          <a:p>
            <a:pPr marL="0" indent="0" algn="ctr">
              <a:buNone/>
            </a:pPr>
            <a:r>
              <a:rPr lang="en-US" b="1" dirty="0"/>
              <a:t>$14.4 Million to the State of Georgia to Provide long-term </a:t>
            </a:r>
            <a:r>
              <a:rPr lang="en-US" b="1" u="sng" dirty="0"/>
              <a:t>project based</a:t>
            </a:r>
            <a:r>
              <a:rPr lang="en-US" b="1" dirty="0"/>
              <a:t> rental assistance to persons with disabilities.  DCA is implementing this program in partnership with DBHDD.</a:t>
            </a:r>
          </a:p>
          <a:p>
            <a:pPr marL="0" indent="0" algn="ctr">
              <a:buNone/>
            </a:pPr>
            <a:endParaRPr lang="en-US" b="1" dirty="0"/>
          </a:p>
          <a:p>
            <a:pPr marL="0" indent="0" algn="ctr">
              <a:buNone/>
            </a:pPr>
            <a:r>
              <a:rPr lang="en-US" b="1" dirty="0"/>
              <a:t>30 YEARS of funding…500 Vouchers</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31801086"/>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The Target Population?</a:t>
            </a:r>
          </a:p>
        </p:txBody>
      </p:sp>
      <p:sp>
        <p:nvSpPr>
          <p:cNvPr id="3" name="Content Placeholder 2"/>
          <p:cNvSpPr>
            <a:spLocks noGrp="1"/>
          </p:cNvSpPr>
          <p:nvPr>
            <p:ph sz="quarter" idx="1"/>
          </p:nvPr>
        </p:nvSpPr>
        <p:spPr/>
        <p:txBody>
          <a:bodyPr>
            <a:normAutofit lnSpcReduction="10000"/>
          </a:bodyPr>
          <a:lstStyle/>
          <a:p>
            <a:endParaRPr lang="en-US" dirty="0"/>
          </a:p>
          <a:p>
            <a:r>
              <a:rPr lang="en-US" dirty="0"/>
              <a:t>Extremely Low Income – at or below 30% of Area Median Income.</a:t>
            </a:r>
          </a:p>
          <a:p>
            <a:r>
              <a:rPr lang="en-US" dirty="0"/>
              <a:t>Ages – 18-61</a:t>
            </a:r>
          </a:p>
          <a:p>
            <a:r>
              <a:rPr lang="en-US" dirty="0"/>
              <a:t>Disabled Persons – Olmstead Settlement Eligible. </a:t>
            </a:r>
          </a:p>
          <a:p>
            <a:pPr marL="0" indent="0">
              <a:buNone/>
            </a:pPr>
            <a:endParaRPr lang="en-US" dirty="0"/>
          </a:p>
          <a:p>
            <a:pPr marL="0" indent="0">
              <a:buNone/>
            </a:pPr>
            <a:r>
              <a:rPr lang="en-US" dirty="0"/>
              <a:t>Real case study – The “Jones”</a:t>
            </a:r>
          </a:p>
          <a:p>
            <a:endParaRPr lang="en-US" dirty="0"/>
          </a:p>
          <a:p>
            <a:pPr marL="0" indent="0" algn="ctr">
              <a:buNone/>
            </a:pPr>
            <a:r>
              <a:rPr lang="en-US" i="1" dirty="0"/>
              <a:t>A Brief Quiz Follows…</a:t>
            </a:r>
          </a:p>
        </p:txBody>
      </p:sp>
    </p:spTree>
    <p:extLst>
      <p:ext uri="{BB962C8B-B14F-4D97-AF65-F5344CB8AC3E}">
        <p14:creationId xmlns:p14="http://schemas.microsoft.com/office/powerpoint/2010/main" val="450800466"/>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True or False?</a:t>
            </a:r>
          </a:p>
        </p:txBody>
      </p:sp>
      <p:sp>
        <p:nvSpPr>
          <p:cNvPr id="3" name="Content Placeholder 2"/>
          <p:cNvSpPr>
            <a:spLocks noGrp="1"/>
          </p:cNvSpPr>
          <p:nvPr>
            <p:ph sz="quarter" idx="1"/>
          </p:nvPr>
        </p:nvSpPr>
        <p:spPr/>
        <p:txBody>
          <a:bodyPr>
            <a:normAutofit lnSpcReduction="10000"/>
          </a:bodyPr>
          <a:lstStyle/>
          <a:p>
            <a:r>
              <a:rPr lang="en-US" dirty="0"/>
              <a:t>“I’ve heard that you cannot have families, only singles?”</a:t>
            </a:r>
          </a:p>
          <a:p>
            <a:r>
              <a:rPr lang="en-US" dirty="0"/>
              <a:t>“I’ve heard that you must have income?”</a:t>
            </a:r>
          </a:p>
          <a:p>
            <a:r>
              <a:rPr lang="en-US" dirty="0"/>
              <a:t>“I’ve heard that it takes weeks or even longer to get someone housed?”</a:t>
            </a:r>
          </a:p>
          <a:p>
            <a:r>
              <a:rPr lang="en-US" dirty="0"/>
              <a:t>“I’ve heard that you can get money for moving?”</a:t>
            </a:r>
          </a:p>
          <a:p>
            <a:r>
              <a:rPr lang="en-US" dirty="0"/>
              <a:t>“I’ve heard that case work is include in this funding?”</a:t>
            </a:r>
          </a:p>
          <a:p>
            <a:r>
              <a:rPr lang="en-US" dirty="0"/>
              <a:t>“I’ve heard that this program has not started yet?”</a:t>
            </a:r>
          </a:p>
          <a:p>
            <a:r>
              <a:rPr lang="en-US" dirty="0"/>
              <a:t>“I’ve heard there is no inventory in my area…”</a:t>
            </a:r>
          </a:p>
          <a:p>
            <a:pPr lvl="3"/>
            <a:endParaRPr lang="en-US" dirty="0"/>
          </a:p>
        </p:txBody>
      </p:sp>
    </p:spTree>
    <p:extLst>
      <p:ext uri="{BB962C8B-B14F-4D97-AF65-F5344CB8AC3E}">
        <p14:creationId xmlns:p14="http://schemas.microsoft.com/office/powerpoint/2010/main" val="3798126906"/>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of the Union</a:t>
            </a:r>
          </a:p>
        </p:txBody>
      </p:sp>
      <p:sp>
        <p:nvSpPr>
          <p:cNvPr id="3" name="Content Placeholder 2"/>
          <p:cNvSpPr>
            <a:spLocks noGrp="1"/>
          </p:cNvSpPr>
          <p:nvPr>
            <p:ph sz="quarter" idx="1"/>
          </p:nvPr>
        </p:nvSpPr>
        <p:spPr/>
        <p:txBody>
          <a:bodyPr>
            <a:normAutofit lnSpcReduction="10000"/>
          </a:bodyPr>
          <a:lstStyle/>
          <a:p>
            <a:pPr marL="0" lvl="0" indent="0" algn="ctr">
              <a:buNone/>
            </a:pPr>
            <a:r>
              <a:rPr lang="en-US" sz="3200" b="1" dirty="0"/>
              <a:t>        </a:t>
            </a:r>
            <a:r>
              <a:rPr lang="en-US" sz="3200" b="1" u="sng" dirty="0"/>
              <a:t>Available Inventory                                                   </a:t>
            </a:r>
            <a:endParaRPr lang="en-US" sz="2800" dirty="0"/>
          </a:p>
          <a:p>
            <a:pPr marL="0" lvl="0" indent="0" algn="ctr">
              <a:buNone/>
            </a:pPr>
            <a:r>
              <a:rPr lang="en-US" sz="3200" dirty="0"/>
              <a:t>	</a:t>
            </a:r>
            <a:r>
              <a:rPr lang="en-US" sz="2800" dirty="0"/>
              <a:t>42 Current Units Available</a:t>
            </a:r>
            <a:r>
              <a:rPr lang="en-US" sz="3200" dirty="0"/>
              <a:t>                                                   </a:t>
            </a:r>
            <a:endParaRPr lang="en-US" sz="2800" dirty="0"/>
          </a:p>
          <a:p>
            <a:pPr lvl="2"/>
            <a:r>
              <a:rPr lang="en-US" sz="2400" dirty="0"/>
              <a:t>North Grove – Athens</a:t>
            </a:r>
            <a:endParaRPr lang="en-US" sz="2000" dirty="0"/>
          </a:p>
          <a:p>
            <a:pPr lvl="2"/>
            <a:r>
              <a:rPr lang="en-US" sz="2400" dirty="0"/>
              <a:t>Mary-Leila Lofts – Greensboro</a:t>
            </a:r>
            <a:endParaRPr lang="en-US" sz="2000" dirty="0"/>
          </a:p>
          <a:p>
            <a:pPr lvl="2"/>
            <a:r>
              <a:rPr lang="en-US" sz="2400" dirty="0"/>
              <a:t>Savannah Gardens – Savannah</a:t>
            </a:r>
            <a:endParaRPr lang="en-US" sz="2000" dirty="0"/>
          </a:p>
          <a:p>
            <a:pPr lvl="2"/>
            <a:r>
              <a:rPr lang="en-US" sz="2400" dirty="0"/>
              <a:t>Oliver Place – Perry</a:t>
            </a:r>
            <a:endParaRPr lang="en-US" sz="2000" dirty="0"/>
          </a:p>
          <a:p>
            <a:pPr lvl="2"/>
            <a:r>
              <a:rPr lang="en-US" sz="2400" dirty="0"/>
              <a:t>A. L. Miller Village – Macon</a:t>
            </a:r>
            <a:endParaRPr lang="en-US" sz="2000" dirty="0"/>
          </a:p>
          <a:p>
            <a:pPr lvl="2"/>
            <a:r>
              <a:rPr lang="en-US" sz="2400" dirty="0"/>
              <a:t>Sawmill Landing – Pembroke</a:t>
            </a:r>
            <a:endParaRPr lang="en-US" sz="2000" dirty="0"/>
          </a:p>
          <a:p>
            <a:pPr lvl="2"/>
            <a:r>
              <a:rPr lang="en-US" sz="2400" dirty="0"/>
              <a:t>Oaks at Park Pointe - Griffin</a:t>
            </a:r>
            <a:br>
              <a:rPr lang="en-US" sz="2400" dirty="0"/>
            </a:br>
            <a:endParaRPr lang="en-US" sz="2000" dirty="0"/>
          </a:p>
          <a:p>
            <a:endParaRPr lang="en-US" dirty="0"/>
          </a:p>
        </p:txBody>
      </p:sp>
    </p:spTree>
    <p:extLst>
      <p:ext uri="{BB962C8B-B14F-4D97-AF65-F5344CB8AC3E}">
        <p14:creationId xmlns:p14="http://schemas.microsoft.com/office/powerpoint/2010/main" val="3610477899"/>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endParaRPr lang="en-US" dirty="0"/>
          </a:p>
          <a:p>
            <a:pPr marL="0" indent="0">
              <a:buNone/>
            </a:pPr>
            <a:r>
              <a:rPr lang="en-US" b="1" dirty="0"/>
              <a:t>                  </a:t>
            </a:r>
          </a:p>
          <a:p>
            <a:pPr marL="0" indent="0">
              <a:buNone/>
            </a:pPr>
            <a:endParaRPr lang="en-US" b="1" dirty="0"/>
          </a:p>
          <a:p>
            <a:pPr marL="0" indent="0" algn="ctr">
              <a:buNone/>
            </a:pPr>
            <a:r>
              <a:rPr lang="en-US" b="1" dirty="0"/>
              <a:t> </a:t>
            </a:r>
            <a:r>
              <a:rPr lang="en-US" sz="4000" b="1" dirty="0"/>
              <a:t>Where does the 811 inventory come from?</a:t>
            </a:r>
          </a:p>
        </p:txBody>
      </p:sp>
    </p:spTree>
    <p:extLst>
      <p:ext uri="{BB962C8B-B14F-4D97-AF65-F5344CB8AC3E}">
        <p14:creationId xmlns:p14="http://schemas.microsoft.com/office/powerpoint/2010/main" val="2044775309"/>
      </p:ext>
    </p:ext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CA powerpoint master.rev.8-14">
  <a:themeElements>
    <a:clrScheme name="Custom 1">
      <a:dk1>
        <a:sysClr val="windowText" lastClr="000000"/>
      </a:dk1>
      <a:lt1>
        <a:sysClr val="window" lastClr="FFFFFF"/>
      </a:lt1>
      <a:dk2>
        <a:srgbClr val="8A7967"/>
      </a:dk2>
      <a:lt2>
        <a:srgbClr val="EBDDC3"/>
      </a:lt2>
      <a:accent1>
        <a:srgbClr val="92D050"/>
      </a:accent1>
      <a:accent2>
        <a:srgbClr val="DD8047"/>
      </a:accent2>
      <a:accent3>
        <a:srgbClr val="A5AB81"/>
      </a:accent3>
      <a:accent4>
        <a:srgbClr val="D8B25C"/>
      </a:accent4>
      <a:accent5>
        <a:srgbClr val="7BA79D"/>
      </a:accent5>
      <a:accent6>
        <a:srgbClr val="968C8C"/>
      </a:accent6>
      <a:hlink>
        <a:srgbClr val="49711E"/>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Currency">
      <a:dk1>
        <a:sysClr val="windowText" lastClr="000000"/>
      </a:dk1>
      <a:lt1>
        <a:sysClr val="window" lastClr="FFFFFF"/>
      </a:lt1>
      <a:dk2>
        <a:srgbClr val="626817"/>
      </a:dk2>
      <a:lt2>
        <a:srgbClr val="DEE58D"/>
      </a:lt2>
      <a:accent1>
        <a:srgbClr val="F37B20"/>
      </a:accent1>
      <a:accent2>
        <a:srgbClr val="FAAF40"/>
      </a:accent2>
      <a:accent3>
        <a:srgbClr val="A8B228"/>
      </a:accent3>
      <a:accent4>
        <a:srgbClr val="DBC91F"/>
      </a:accent4>
      <a:accent5>
        <a:srgbClr val="828A1E"/>
      </a:accent5>
      <a:accent6>
        <a:srgbClr val="B8AD86"/>
      </a:accent6>
      <a:hlink>
        <a:srgbClr val="FAAF40"/>
      </a:hlink>
      <a:folHlink>
        <a:srgbClr val="A8B228"/>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urrency">
      <a:fillStyleLst>
        <a:solidFill>
          <a:schemeClr val="phClr"/>
        </a:solidFill>
        <a:gradFill rotWithShape="1">
          <a:gsLst>
            <a:gs pos="0">
              <a:schemeClr val="phClr">
                <a:tint val="100000"/>
                <a:shade val="100000"/>
                <a:satMod val="100000"/>
                <a:lumMod val="95000"/>
              </a:schemeClr>
            </a:gs>
            <a:gs pos="100000">
              <a:schemeClr val="phClr">
                <a:tint val="61000"/>
                <a:alpha val="100000"/>
                <a:satMod val="200000"/>
              </a:schemeClr>
            </a:gs>
          </a:gsLst>
          <a:lin ang="18900000" scaled="0"/>
        </a:gradFill>
        <a:gradFill rotWithShape="1">
          <a:gsLst>
            <a:gs pos="0">
              <a:schemeClr val="phClr">
                <a:shade val="100000"/>
                <a:lumMod val="95000"/>
              </a:schemeClr>
            </a:gs>
            <a:gs pos="100000">
              <a:schemeClr val="phClr">
                <a:tint val="90000"/>
                <a:alpha val="100000"/>
                <a:satMod val="200000"/>
              </a:schemeClr>
            </a:gs>
          </a:gsLst>
          <a:lin ang="18900000" scaled="0"/>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100000"/>
                <a:satMod val="100000"/>
                <a:lumMod val="160000"/>
              </a:schemeClr>
            </a:gs>
            <a:gs pos="45000">
              <a:schemeClr val="phClr">
                <a:lumMod val="85000"/>
                <a:lumOff val="15000"/>
              </a:schemeClr>
            </a:gs>
            <a:gs pos="100000">
              <a:schemeClr val="phClr">
                <a:shade val="100000"/>
                <a:satMod val="100000"/>
                <a:lumMod val="80000"/>
              </a:schemeClr>
            </a:gs>
          </a:gsLst>
          <a:lin ang="8100000" scaled="0"/>
        </a:gradFill>
        <a:gradFill rotWithShape="1">
          <a:gsLst>
            <a:gs pos="0">
              <a:schemeClr val="phClr">
                <a:tint val="100000"/>
                <a:satMod val="100000"/>
                <a:lumMod val="160000"/>
              </a:schemeClr>
            </a:gs>
            <a:gs pos="28000">
              <a:schemeClr val="phClr">
                <a:shade val="100000"/>
                <a:satMod val="100000"/>
                <a:lumMod val="160000"/>
              </a:schemeClr>
            </a:gs>
            <a:gs pos="100000">
              <a:schemeClr val="phClr">
                <a:shade val="100000"/>
                <a:satMod val="100000"/>
                <a:lumMod val="95000"/>
              </a:schemeClr>
            </a:gs>
          </a:gsLst>
          <a:lin ang="189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079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3.xml><?xml version="1.0" encoding="utf-8"?>
<a:theme xmlns:a="http://schemas.openxmlformats.org/drawingml/2006/main" name="Office Theme">
  <a:themeElements>
    <a:clrScheme name="Currency">
      <a:dk1>
        <a:sysClr val="windowText" lastClr="000000"/>
      </a:dk1>
      <a:lt1>
        <a:sysClr val="window" lastClr="FFFFFF"/>
      </a:lt1>
      <a:dk2>
        <a:srgbClr val="626817"/>
      </a:dk2>
      <a:lt2>
        <a:srgbClr val="DEE58D"/>
      </a:lt2>
      <a:accent1>
        <a:srgbClr val="F37B20"/>
      </a:accent1>
      <a:accent2>
        <a:srgbClr val="FAAF40"/>
      </a:accent2>
      <a:accent3>
        <a:srgbClr val="A8B228"/>
      </a:accent3>
      <a:accent4>
        <a:srgbClr val="DBC91F"/>
      </a:accent4>
      <a:accent5>
        <a:srgbClr val="828A1E"/>
      </a:accent5>
      <a:accent6>
        <a:srgbClr val="B8AD86"/>
      </a:accent6>
      <a:hlink>
        <a:srgbClr val="FAAF40"/>
      </a:hlink>
      <a:folHlink>
        <a:srgbClr val="A8B228"/>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urrency">
      <a:fillStyleLst>
        <a:solidFill>
          <a:schemeClr val="phClr"/>
        </a:solidFill>
        <a:gradFill rotWithShape="1">
          <a:gsLst>
            <a:gs pos="0">
              <a:schemeClr val="phClr">
                <a:tint val="100000"/>
                <a:shade val="100000"/>
                <a:satMod val="100000"/>
                <a:lumMod val="95000"/>
              </a:schemeClr>
            </a:gs>
            <a:gs pos="100000">
              <a:schemeClr val="phClr">
                <a:tint val="61000"/>
                <a:alpha val="100000"/>
                <a:satMod val="200000"/>
              </a:schemeClr>
            </a:gs>
          </a:gsLst>
          <a:lin ang="18900000" scaled="0"/>
        </a:gradFill>
        <a:gradFill rotWithShape="1">
          <a:gsLst>
            <a:gs pos="0">
              <a:schemeClr val="phClr">
                <a:shade val="100000"/>
                <a:lumMod val="95000"/>
              </a:schemeClr>
            </a:gs>
            <a:gs pos="100000">
              <a:schemeClr val="phClr">
                <a:tint val="90000"/>
                <a:alpha val="100000"/>
                <a:satMod val="200000"/>
              </a:schemeClr>
            </a:gs>
          </a:gsLst>
          <a:lin ang="18900000" scaled="0"/>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100000"/>
                <a:satMod val="100000"/>
                <a:lumMod val="160000"/>
              </a:schemeClr>
            </a:gs>
            <a:gs pos="45000">
              <a:schemeClr val="phClr">
                <a:lumMod val="85000"/>
                <a:lumOff val="15000"/>
              </a:schemeClr>
            </a:gs>
            <a:gs pos="100000">
              <a:schemeClr val="phClr">
                <a:shade val="100000"/>
                <a:satMod val="100000"/>
                <a:lumMod val="80000"/>
              </a:schemeClr>
            </a:gs>
          </a:gsLst>
          <a:lin ang="8100000" scaled="0"/>
        </a:gradFill>
        <a:gradFill rotWithShape="1">
          <a:gsLst>
            <a:gs pos="0">
              <a:schemeClr val="phClr">
                <a:tint val="100000"/>
                <a:satMod val="100000"/>
                <a:lumMod val="160000"/>
              </a:schemeClr>
            </a:gs>
            <a:gs pos="28000">
              <a:schemeClr val="phClr">
                <a:shade val="100000"/>
                <a:satMod val="100000"/>
                <a:lumMod val="160000"/>
              </a:schemeClr>
            </a:gs>
            <a:gs pos="100000">
              <a:schemeClr val="phClr">
                <a:shade val="100000"/>
                <a:satMod val="100000"/>
                <a:lumMod val="95000"/>
              </a:schemeClr>
            </a:gs>
          </a:gsLst>
          <a:lin ang="189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079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0072FE0E8154A41BBE7DDA723966D31" ma:contentTypeVersion="7" ma:contentTypeDescription="Create a new document." ma:contentTypeScope="" ma:versionID="4c44b07ac47ff75f6da6274fc4f4a5a4">
  <xsd:schema xmlns:xsd="http://www.w3.org/2001/XMLSchema" xmlns:xs="http://www.w3.org/2001/XMLSchema" xmlns:p="http://schemas.microsoft.com/office/2006/metadata/properties" xmlns:ns2="431100d4-4470-42c1-96bc-46686c1829ae" targetNamespace="http://schemas.microsoft.com/office/2006/metadata/properties" ma:root="true" ma:fieldsID="12b80fec4137b4e44e880be067736ffe" ns2:_="">
    <xsd:import namespace="431100d4-4470-42c1-96bc-46686c1829ae"/>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1100d4-4470-42c1-96bc-46686c1829a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0FC28262-9753-4101-9BD1-467468EC83F7}">
  <ds:schemaRefs>
    <ds:schemaRef ds:uri="http://schemas.microsoft.com/sharepoint/v3/contenttype/forms"/>
  </ds:schemaRefs>
</ds:datastoreItem>
</file>

<file path=customXml/itemProps2.xml><?xml version="1.0" encoding="utf-8"?>
<ds:datastoreItem xmlns:ds="http://schemas.openxmlformats.org/officeDocument/2006/customXml" ds:itemID="{5F78EFF2-9FB8-4C7A-9CB4-49DBFA182C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1100d4-4470-42c1-96bc-46686c1829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C270558-6324-4ABA-9288-CFEAB32DAEE3}">
  <ds:schemaRefs>
    <ds:schemaRef ds:uri="http://schemas.microsoft.com/office/2006/metadata/properties"/>
    <ds:schemaRef ds:uri="431100d4-4470-42c1-96bc-46686c1829ae"/>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Median</Template>
  <TotalTime>0</TotalTime>
  <Words>1161</Words>
  <Application>Microsoft Office PowerPoint</Application>
  <PresentationFormat>Custom</PresentationFormat>
  <Paragraphs>139</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Constantia</vt:lpstr>
      <vt:lpstr>Tw Cen MT</vt:lpstr>
      <vt:lpstr>Wingdings</vt:lpstr>
      <vt:lpstr>Wingdings 2</vt:lpstr>
      <vt:lpstr>DCA powerpoint master.rev.8-14</vt:lpstr>
      <vt:lpstr>Housing Opportunities Through DCA</vt:lpstr>
      <vt:lpstr>What Are We Doing Now? Why Am I Here?</vt:lpstr>
      <vt:lpstr>Shelter Plus Care – Additional Dollars </vt:lpstr>
      <vt:lpstr>Shelter Plus Care – Additional Dollars</vt:lpstr>
      <vt:lpstr>811?  What Is That? </vt:lpstr>
      <vt:lpstr>What’s The Target Population?</vt:lpstr>
      <vt:lpstr>True or False?</vt:lpstr>
      <vt:lpstr>State of the Union</vt:lpstr>
      <vt:lpstr>PowerPoint Presentation</vt:lpstr>
      <vt:lpstr>811</vt:lpstr>
      <vt:lpstr>Money Follows the Person and DBHDD</vt:lpstr>
      <vt:lpstr>Walking Through the DCA/DBHDD Partnership</vt:lpstr>
      <vt:lpstr>Walking Through the DC/DBHDD Partnership</vt:lpstr>
      <vt:lpstr>Walking Through the DCA/DBHDD Partnership</vt:lpstr>
      <vt:lpstr>Here’s Where It Gets Fun…</vt:lpstr>
      <vt:lpstr>CoC Shelter Plus Care Program</vt:lpstr>
      <vt:lpstr>CoC PSH Program </vt:lpstr>
      <vt:lpstr>PowerPoint Presentation</vt:lpstr>
      <vt:lpstr>ESG – EMERGENCY SOLUTIONS GRANT</vt:lpstr>
      <vt:lpstr>HOPWA</vt:lpstr>
      <vt:lpstr>PowerPoint Presentation</vt:lpstr>
      <vt:lpstr>Bonus – S+C Grantee Tips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2013-10-02T09:06:46Z</dcterms:created>
  <dcterms:modified xsi:type="dcterms:W3CDTF">2016-11-06T19:31:31Z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TC028952639991</vt:lpwstr>
  </property>
  <property fmtid="{D5CDD505-2E9C-101B-9397-08002B2CF9AE}" pid="3" name="ContentTypeId">
    <vt:lpwstr>0x01010040072FE0E8154A41BBE7DDA723966D31</vt:lpwstr>
  </property>
</Properties>
</file>