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71" r:id="rId5"/>
    <p:sldMasterId id="2147483682" r:id="rId6"/>
  </p:sldMasterIdLst>
  <p:notesMasterIdLst>
    <p:notesMasterId r:id="rId21"/>
  </p:notesMasterIdLst>
  <p:handoutMasterIdLst>
    <p:handoutMasterId r:id="rId22"/>
  </p:handoutMasterIdLst>
  <p:sldIdLst>
    <p:sldId id="256" r:id="rId7"/>
    <p:sldId id="371" r:id="rId8"/>
    <p:sldId id="373" r:id="rId9"/>
    <p:sldId id="387" r:id="rId10"/>
    <p:sldId id="385" r:id="rId11"/>
    <p:sldId id="388" r:id="rId12"/>
    <p:sldId id="361" r:id="rId13"/>
    <p:sldId id="382" r:id="rId14"/>
    <p:sldId id="383" r:id="rId15"/>
    <p:sldId id="312" r:id="rId16"/>
    <p:sldId id="386" r:id="rId17"/>
    <p:sldId id="391" r:id="rId18"/>
    <p:sldId id="390" r:id="rId19"/>
    <p:sldId id="320" r:id="rId20"/>
  </p:sldIdLst>
  <p:sldSz cx="9144000" cy="6858000" type="screen4x3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olleen Bain" initials="CB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1FF"/>
    <a:srgbClr val="FF93FF"/>
    <a:srgbClr val="FFD85B"/>
    <a:srgbClr val="339933"/>
    <a:srgbClr val="BBD18F"/>
    <a:srgbClr val="FF9900"/>
    <a:srgbClr val="8AC9DA"/>
    <a:srgbClr val="FFD44B"/>
    <a:srgbClr val="FF0066"/>
    <a:srgbClr val="00CC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13" autoAdjust="0"/>
    <p:restoredTop sz="91281" autoAdjust="0"/>
  </p:normalViewPr>
  <p:slideViewPr>
    <p:cSldViewPr snapToGrid="0" snapToObjects="1">
      <p:cViewPr varScale="1">
        <p:scale>
          <a:sx n="48" d="100"/>
          <a:sy n="48" d="100"/>
        </p:scale>
        <p:origin x="1440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FDC18A-6139-4FF1-A458-E1482471D545}" type="doc">
      <dgm:prSet loTypeId="urn:microsoft.com/office/officeart/2005/8/layout/radial4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D2A44AE-3048-4D71-B923-4E4053EE556F}">
      <dgm:prSet phldrT="[Text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en-US" sz="2000" b="1" dirty="0">
              <a:solidFill>
                <a:schemeClr val="bg1">
                  <a:lumMod val="50000"/>
                </a:schemeClr>
              </a:solidFill>
            </a:rPr>
            <a:t>Successful Resident Outcomes</a:t>
          </a:r>
        </a:p>
      </dgm:t>
    </dgm:pt>
    <dgm:pt modelId="{BD68DC4D-CC88-4E0F-BF5F-4E43475F8713}" type="parTrans" cxnId="{884CCCD9-F5E5-4259-B196-32CD92FC43BB}">
      <dgm:prSet/>
      <dgm:spPr/>
      <dgm:t>
        <a:bodyPr/>
        <a:lstStyle/>
        <a:p>
          <a:endParaRPr lang="en-US"/>
        </a:p>
      </dgm:t>
    </dgm:pt>
    <dgm:pt modelId="{C954F72C-6A9E-4A5C-8B33-03B8146006DA}" type="sibTrans" cxnId="{884CCCD9-F5E5-4259-B196-32CD92FC43BB}">
      <dgm:prSet/>
      <dgm:spPr/>
      <dgm:t>
        <a:bodyPr/>
        <a:lstStyle/>
        <a:p>
          <a:endParaRPr lang="en-US"/>
        </a:p>
      </dgm:t>
    </dgm:pt>
    <dgm:pt modelId="{DFF7772C-B737-43D3-9F4E-9D27975F795D}">
      <dgm:prSet phldrT="[Text]"/>
      <dgm:spPr>
        <a:solidFill>
          <a:schemeClr val="accent3"/>
        </a:solidFill>
      </dgm:spPr>
      <dgm:t>
        <a:bodyPr/>
        <a:lstStyle/>
        <a:p>
          <a:r>
            <a:rPr lang="en-US" dirty="0"/>
            <a:t>Quality Housing</a:t>
          </a:r>
        </a:p>
      </dgm:t>
    </dgm:pt>
    <dgm:pt modelId="{BD211442-B2F8-4733-9E9C-E700B08B45EC}" type="parTrans" cxnId="{FBA1C2BF-E25D-4288-BD39-77BE3738562C}">
      <dgm:prSet/>
      <dgm:spPr>
        <a:solidFill>
          <a:schemeClr val="accent3"/>
        </a:solidFill>
      </dgm:spPr>
      <dgm:t>
        <a:bodyPr/>
        <a:lstStyle/>
        <a:p>
          <a:endParaRPr lang="en-US"/>
        </a:p>
      </dgm:t>
    </dgm:pt>
    <dgm:pt modelId="{B58FDBA2-1B28-4758-BF48-789FE1F4C483}" type="sibTrans" cxnId="{FBA1C2BF-E25D-4288-BD39-77BE3738562C}">
      <dgm:prSet/>
      <dgm:spPr/>
      <dgm:t>
        <a:bodyPr/>
        <a:lstStyle/>
        <a:p>
          <a:endParaRPr lang="en-US"/>
        </a:p>
      </dgm:t>
    </dgm:pt>
    <dgm:pt modelId="{B4853357-8FEE-4FB5-89C5-2124C4166BD9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/>
            <a:t>Voluntary Participation</a:t>
          </a:r>
        </a:p>
      </dgm:t>
    </dgm:pt>
    <dgm:pt modelId="{49F3DE4C-F4B6-4B1E-A076-FA26ABA4A491}" type="parTrans" cxnId="{9DCF89C7-9EE6-483E-AA46-0E6F5656164C}">
      <dgm:prSet/>
      <dgm:spPr>
        <a:solidFill>
          <a:schemeClr val="accent2"/>
        </a:solidFill>
      </dgm:spPr>
      <dgm:t>
        <a:bodyPr/>
        <a:lstStyle/>
        <a:p>
          <a:endParaRPr lang="en-US"/>
        </a:p>
      </dgm:t>
    </dgm:pt>
    <dgm:pt modelId="{08AF9014-845B-4E5C-B756-5E4783E22D92}" type="sibTrans" cxnId="{9DCF89C7-9EE6-483E-AA46-0E6F5656164C}">
      <dgm:prSet/>
      <dgm:spPr/>
      <dgm:t>
        <a:bodyPr/>
        <a:lstStyle/>
        <a:p>
          <a:endParaRPr lang="en-US"/>
        </a:p>
      </dgm:t>
    </dgm:pt>
    <dgm:pt modelId="{5AE10555-807C-4B15-8662-27B0103C64D8}">
      <dgm:prSet phldrT="[Text]"/>
      <dgm:spPr>
        <a:solidFill>
          <a:schemeClr val="accent4"/>
        </a:solidFill>
      </dgm:spPr>
      <dgm:t>
        <a:bodyPr/>
        <a:lstStyle/>
        <a:p>
          <a:r>
            <a:rPr lang="en-US" dirty="0"/>
            <a:t>Progressive Engagement</a:t>
          </a:r>
        </a:p>
      </dgm:t>
    </dgm:pt>
    <dgm:pt modelId="{C059A373-025D-4D64-954A-3FB1D6FF6DC3}" type="parTrans" cxnId="{F7A5B008-9B79-4CBF-9F87-CAA61A4BB39D}">
      <dgm:prSet/>
      <dgm:spPr/>
      <dgm:t>
        <a:bodyPr/>
        <a:lstStyle/>
        <a:p>
          <a:endParaRPr lang="en-US"/>
        </a:p>
      </dgm:t>
    </dgm:pt>
    <dgm:pt modelId="{4023E267-F064-4086-A113-FDD5406E6AA3}" type="sibTrans" cxnId="{F7A5B008-9B79-4CBF-9F87-CAA61A4BB39D}">
      <dgm:prSet/>
      <dgm:spPr/>
      <dgm:t>
        <a:bodyPr/>
        <a:lstStyle/>
        <a:p>
          <a:endParaRPr lang="en-US"/>
        </a:p>
      </dgm:t>
    </dgm:pt>
    <dgm:pt modelId="{A309F35A-79C0-4634-8CBD-4571A03A8063}" type="pres">
      <dgm:prSet presAssocID="{04FDC18A-6139-4FF1-A458-E1482471D545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3E04538-286C-4366-BDC7-C7D1AA5C239A}" type="pres">
      <dgm:prSet presAssocID="{7D2A44AE-3048-4D71-B923-4E4053EE556F}" presName="centerShape" presStyleLbl="node0" presStyleIdx="0" presStyleCnt="1" custLinFactNeighborX="1364" custLinFactNeighborY="5236"/>
      <dgm:spPr>
        <a:prstGeom prst="mathPlus">
          <a:avLst/>
        </a:prstGeom>
      </dgm:spPr>
    </dgm:pt>
    <dgm:pt modelId="{CB08C3C0-F026-494B-AEF5-4E3CE60F2A04}" type="pres">
      <dgm:prSet presAssocID="{BD211442-B2F8-4733-9E9C-E700B08B45EC}" presName="parTrans" presStyleLbl="bgSibTrans2D1" presStyleIdx="0" presStyleCnt="3" custScaleX="130994" custLinFactNeighborX="17275" custLinFactNeighborY="6331"/>
      <dgm:spPr/>
    </dgm:pt>
    <dgm:pt modelId="{96A80543-2803-4B1B-A81A-F86EAF438E7B}" type="pres">
      <dgm:prSet presAssocID="{DFF7772C-B737-43D3-9F4E-9D27975F795D}" presName="node" presStyleLbl="node1" presStyleIdx="0" presStyleCnt="3" custScaleX="68960" custScaleY="64532" custRadScaleRad="75848" custRadScaleInc="13895">
        <dgm:presLayoutVars>
          <dgm:bulletEnabled val="1"/>
        </dgm:presLayoutVars>
      </dgm:prSet>
      <dgm:spPr/>
    </dgm:pt>
    <dgm:pt modelId="{E1F13805-58C7-4A4D-AC6A-D95CA0B37087}" type="pres">
      <dgm:prSet presAssocID="{49F3DE4C-F4B6-4B1E-A076-FA26ABA4A491}" presName="parTrans" presStyleLbl="bgSibTrans2D1" presStyleIdx="1" presStyleCnt="3"/>
      <dgm:spPr/>
    </dgm:pt>
    <dgm:pt modelId="{C3370436-FA1C-4022-8A1D-C49EE97AA864}" type="pres">
      <dgm:prSet presAssocID="{B4853357-8FEE-4FB5-89C5-2124C4166BD9}" presName="node" presStyleLbl="node1" presStyleIdx="1" presStyleCnt="3" custScaleX="68960" custScaleY="64532" custRadScaleRad="74361" custRadScaleInc="2667">
        <dgm:presLayoutVars>
          <dgm:bulletEnabled val="1"/>
        </dgm:presLayoutVars>
      </dgm:prSet>
      <dgm:spPr/>
    </dgm:pt>
    <dgm:pt modelId="{E6D03C8B-B134-48E7-94FB-7D6010B0F242}" type="pres">
      <dgm:prSet presAssocID="{C059A373-025D-4D64-954A-3FB1D6FF6DC3}" presName="parTrans" presStyleLbl="bgSibTrans2D1" presStyleIdx="2" presStyleCnt="3" custScaleX="152489"/>
      <dgm:spPr/>
    </dgm:pt>
    <dgm:pt modelId="{B57E7FEF-F04F-4B76-9F9D-11ADF2A7589C}" type="pres">
      <dgm:prSet presAssocID="{5AE10555-807C-4B15-8662-27B0103C64D8}" presName="node" presStyleLbl="node1" presStyleIdx="2" presStyleCnt="3" custScaleX="68960" custScaleY="64532" custRadScaleRad="80346" custRadScaleInc="-12587">
        <dgm:presLayoutVars>
          <dgm:bulletEnabled val="1"/>
        </dgm:presLayoutVars>
      </dgm:prSet>
      <dgm:spPr/>
    </dgm:pt>
  </dgm:ptLst>
  <dgm:cxnLst>
    <dgm:cxn modelId="{779BF663-458F-47B2-A6D8-981D1CA465BE}" type="presOf" srcId="{C059A373-025D-4D64-954A-3FB1D6FF6DC3}" destId="{E6D03C8B-B134-48E7-94FB-7D6010B0F242}" srcOrd="0" destOrd="0" presId="urn:microsoft.com/office/officeart/2005/8/layout/radial4"/>
    <dgm:cxn modelId="{6D6D140F-8C3D-40AC-BC09-9CC803845069}" type="presOf" srcId="{49F3DE4C-F4B6-4B1E-A076-FA26ABA4A491}" destId="{E1F13805-58C7-4A4D-AC6A-D95CA0B37087}" srcOrd="0" destOrd="0" presId="urn:microsoft.com/office/officeart/2005/8/layout/radial4"/>
    <dgm:cxn modelId="{9DCF89C7-9EE6-483E-AA46-0E6F5656164C}" srcId="{7D2A44AE-3048-4D71-B923-4E4053EE556F}" destId="{B4853357-8FEE-4FB5-89C5-2124C4166BD9}" srcOrd="1" destOrd="0" parTransId="{49F3DE4C-F4B6-4B1E-A076-FA26ABA4A491}" sibTransId="{08AF9014-845B-4E5C-B756-5E4783E22D92}"/>
    <dgm:cxn modelId="{884CCCD9-F5E5-4259-B196-32CD92FC43BB}" srcId="{04FDC18A-6139-4FF1-A458-E1482471D545}" destId="{7D2A44AE-3048-4D71-B923-4E4053EE556F}" srcOrd="0" destOrd="0" parTransId="{BD68DC4D-CC88-4E0F-BF5F-4E43475F8713}" sibTransId="{C954F72C-6A9E-4A5C-8B33-03B8146006DA}"/>
    <dgm:cxn modelId="{00CCA17B-D0E8-48C7-9997-6591DEE00236}" type="presOf" srcId="{BD211442-B2F8-4733-9E9C-E700B08B45EC}" destId="{CB08C3C0-F026-494B-AEF5-4E3CE60F2A04}" srcOrd="0" destOrd="0" presId="urn:microsoft.com/office/officeart/2005/8/layout/radial4"/>
    <dgm:cxn modelId="{F7A5B008-9B79-4CBF-9F87-CAA61A4BB39D}" srcId="{7D2A44AE-3048-4D71-B923-4E4053EE556F}" destId="{5AE10555-807C-4B15-8662-27B0103C64D8}" srcOrd="2" destOrd="0" parTransId="{C059A373-025D-4D64-954A-3FB1D6FF6DC3}" sibTransId="{4023E267-F064-4086-A113-FDD5406E6AA3}"/>
    <dgm:cxn modelId="{91889E5A-584E-411A-88A4-E3E88B0B4681}" type="presOf" srcId="{B4853357-8FEE-4FB5-89C5-2124C4166BD9}" destId="{C3370436-FA1C-4022-8A1D-C49EE97AA864}" srcOrd="0" destOrd="0" presId="urn:microsoft.com/office/officeart/2005/8/layout/radial4"/>
    <dgm:cxn modelId="{EC95A304-77D2-44F8-A49B-54994B802147}" type="presOf" srcId="{7D2A44AE-3048-4D71-B923-4E4053EE556F}" destId="{03E04538-286C-4366-BDC7-C7D1AA5C239A}" srcOrd="0" destOrd="0" presId="urn:microsoft.com/office/officeart/2005/8/layout/radial4"/>
    <dgm:cxn modelId="{727F39CA-8A6D-4C8F-B6DD-FE90771B3892}" type="presOf" srcId="{5AE10555-807C-4B15-8662-27B0103C64D8}" destId="{B57E7FEF-F04F-4B76-9F9D-11ADF2A7589C}" srcOrd="0" destOrd="0" presId="urn:microsoft.com/office/officeart/2005/8/layout/radial4"/>
    <dgm:cxn modelId="{FBA1C2BF-E25D-4288-BD39-77BE3738562C}" srcId="{7D2A44AE-3048-4D71-B923-4E4053EE556F}" destId="{DFF7772C-B737-43D3-9F4E-9D27975F795D}" srcOrd="0" destOrd="0" parTransId="{BD211442-B2F8-4733-9E9C-E700B08B45EC}" sibTransId="{B58FDBA2-1B28-4758-BF48-789FE1F4C483}"/>
    <dgm:cxn modelId="{1D2F8ADF-5639-4EED-A105-27A9D2B7F01A}" type="presOf" srcId="{DFF7772C-B737-43D3-9F4E-9D27975F795D}" destId="{96A80543-2803-4B1B-A81A-F86EAF438E7B}" srcOrd="0" destOrd="0" presId="urn:microsoft.com/office/officeart/2005/8/layout/radial4"/>
    <dgm:cxn modelId="{2E6944FB-3AC5-4275-927A-D4A1FBFCEE5D}" type="presOf" srcId="{04FDC18A-6139-4FF1-A458-E1482471D545}" destId="{A309F35A-79C0-4634-8CBD-4571A03A8063}" srcOrd="0" destOrd="0" presId="urn:microsoft.com/office/officeart/2005/8/layout/radial4"/>
    <dgm:cxn modelId="{222DB578-7CFF-4995-8086-CC0F7650DE56}" type="presParOf" srcId="{A309F35A-79C0-4634-8CBD-4571A03A8063}" destId="{03E04538-286C-4366-BDC7-C7D1AA5C239A}" srcOrd="0" destOrd="0" presId="urn:microsoft.com/office/officeart/2005/8/layout/radial4"/>
    <dgm:cxn modelId="{20123C1E-A3E1-4C43-A796-679612D591D9}" type="presParOf" srcId="{A309F35A-79C0-4634-8CBD-4571A03A8063}" destId="{CB08C3C0-F026-494B-AEF5-4E3CE60F2A04}" srcOrd="1" destOrd="0" presId="urn:microsoft.com/office/officeart/2005/8/layout/radial4"/>
    <dgm:cxn modelId="{BD09DDA4-60F2-47F8-B8A1-B0F6814D645C}" type="presParOf" srcId="{A309F35A-79C0-4634-8CBD-4571A03A8063}" destId="{96A80543-2803-4B1B-A81A-F86EAF438E7B}" srcOrd="2" destOrd="0" presId="urn:microsoft.com/office/officeart/2005/8/layout/radial4"/>
    <dgm:cxn modelId="{09296618-5E5B-49B1-86E1-63121AB5A51B}" type="presParOf" srcId="{A309F35A-79C0-4634-8CBD-4571A03A8063}" destId="{E1F13805-58C7-4A4D-AC6A-D95CA0B37087}" srcOrd="3" destOrd="0" presId="urn:microsoft.com/office/officeart/2005/8/layout/radial4"/>
    <dgm:cxn modelId="{10801750-1958-4222-A56B-F5D89AD64B1C}" type="presParOf" srcId="{A309F35A-79C0-4634-8CBD-4571A03A8063}" destId="{C3370436-FA1C-4022-8A1D-C49EE97AA864}" srcOrd="4" destOrd="0" presId="urn:microsoft.com/office/officeart/2005/8/layout/radial4"/>
    <dgm:cxn modelId="{D84670DA-9C76-4B20-995F-F5D8F12DD00A}" type="presParOf" srcId="{A309F35A-79C0-4634-8CBD-4571A03A8063}" destId="{E6D03C8B-B134-48E7-94FB-7D6010B0F242}" srcOrd="5" destOrd="0" presId="urn:microsoft.com/office/officeart/2005/8/layout/radial4"/>
    <dgm:cxn modelId="{F24C4B32-0BF3-48B7-866F-0108FB6E770B}" type="presParOf" srcId="{A309F35A-79C0-4634-8CBD-4571A03A8063}" destId="{B57E7FEF-F04F-4B76-9F9D-11ADF2A7589C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0C7761E-5515-4DB5-ABD8-17B9297A4410}" type="doc">
      <dgm:prSet loTypeId="urn:microsoft.com/office/officeart/2005/8/layout/arrow2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E6552A0-0581-4667-BC47-30223D63CD99}">
      <dgm:prSet phldrT="[Text]" custT="1"/>
      <dgm:spPr>
        <a:xfrm>
          <a:off x="734902" y="2020119"/>
          <a:ext cx="801574" cy="1059398"/>
        </a:xfrm>
        <a:noFill/>
        <a:ln>
          <a:noFill/>
        </a:ln>
        <a:effectLst/>
      </dgm:spPr>
      <dgm:t>
        <a:bodyPr/>
        <a:lstStyle/>
        <a:p>
          <a:r>
            <a:rPr lang="en-US" sz="1200" b="1" dirty="0">
              <a:solidFill>
                <a:srgbClr val="4BACC6"/>
              </a:solidFill>
              <a:latin typeface="Calibri"/>
              <a:ea typeface="+mn-ea"/>
              <a:cs typeface="+mn-cs"/>
            </a:rPr>
            <a:t>Safe, Affordable Housing </a:t>
          </a:r>
          <a:endParaRPr lang="en-US" sz="1050" b="0" dirty="0">
            <a:solidFill>
              <a:srgbClr val="4BACC6"/>
            </a:solidFill>
            <a:latin typeface="Calibri"/>
            <a:ea typeface="+mn-ea"/>
            <a:cs typeface="+mn-cs"/>
          </a:endParaRPr>
        </a:p>
      </dgm:t>
    </dgm:pt>
    <dgm:pt modelId="{30C7FC97-BCAF-45A6-A8AB-700AA78FEC9B}" type="parTrans" cxnId="{B4B17BA5-CCE8-43EC-ACFB-572C2B92BB75}">
      <dgm:prSet/>
      <dgm:spPr/>
      <dgm:t>
        <a:bodyPr/>
        <a:lstStyle/>
        <a:p>
          <a:endParaRPr lang="en-US" sz="1400"/>
        </a:p>
      </dgm:t>
    </dgm:pt>
    <dgm:pt modelId="{E39F2A1A-7A2C-41DC-88F4-3C10936E4CB5}" type="sibTrans" cxnId="{B4B17BA5-CCE8-43EC-ACFB-572C2B92BB75}">
      <dgm:prSet/>
      <dgm:spPr/>
      <dgm:t>
        <a:bodyPr/>
        <a:lstStyle/>
        <a:p>
          <a:endParaRPr lang="en-US" sz="1400"/>
        </a:p>
      </dgm:t>
    </dgm:pt>
    <dgm:pt modelId="{ACF4FD86-84A5-42A6-8961-D5F647A48F07}">
      <dgm:prSet phldrT="[Text]" custT="1"/>
      <dgm:spPr>
        <a:xfrm>
          <a:off x="2929201" y="1331555"/>
          <a:ext cx="988264" cy="837999"/>
        </a:xfrm>
        <a:noFill/>
        <a:ln>
          <a:noFill/>
        </a:ln>
        <a:effectLst/>
      </dgm:spPr>
      <dgm:t>
        <a:bodyPr/>
        <a:lstStyle/>
        <a:p>
          <a:r>
            <a:rPr lang="en-US" sz="1200" b="1" dirty="0">
              <a:solidFill>
                <a:srgbClr val="C00000"/>
              </a:solidFill>
              <a:effectLst/>
              <a:latin typeface="Calibri"/>
              <a:ea typeface="+mn-ea"/>
              <a:cs typeface="+mn-cs"/>
            </a:rPr>
            <a:t>On Site </a:t>
          </a:r>
          <a:br>
            <a:rPr lang="en-US" sz="1200" b="1" dirty="0">
              <a:solidFill>
                <a:srgbClr val="C00000"/>
              </a:solidFill>
              <a:effectLst/>
              <a:latin typeface="Calibri"/>
              <a:ea typeface="+mn-ea"/>
              <a:cs typeface="+mn-cs"/>
            </a:rPr>
          </a:br>
          <a:r>
            <a:rPr lang="en-US" sz="1200" b="1" dirty="0">
              <a:solidFill>
                <a:srgbClr val="C00000"/>
              </a:solidFill>
              <a:effectLst/>
              <a:latin typeface="Calibri"/>
              <a:ea typeface="+mn-ea"/>
              <a:cs typeface="+mn-cs"/>
            </a:rPr>
            <a:t>Medical </a:t>
          </a:r>
          <a:br>
            <a:rPr lang="en-US" sz="1200" b="1" dirty="0">
              <a:solidFill>
                <a:srgbClr val="C00000"/>
              </a:solidFill>
              <a:effectLst/>
              <a:latin typeface="Calibri"/>
              <a:ea typeface="+mn-ea"/>
              <a:cs typeface="+mn-cs"/>
            </a:rPr>
          </a:br>
          <a:r>
            <a:rPr lang="en-US" sz="1200" b="1" dirty="0">
              <a:solidFill>
                <a:srgbClr val="C00000"/>
              </a:solidFill>
              <a:effectLst/>
              <a:latin typeface="Calibri"/>
              <a:ea typeface="+mn-ea"/>
              <a:cs typeface="+mn-cs"/>
            </a:rPr>
            <a:t>Care </a:t>
          </a:r>
          <a:endParaRPr lang="en-US" sz="1200" b="0" dirty="0">
            <a:solidFill>
              <a:srgbClr val="C00000"/>
            </a:solidFill>
            <a:effectLst/>
            <a:latin typeface="Calibri"/>
            <a:ea typeface="+mn-ea"/>
            <a:cs typeface="+mn-cs"/>
          </a:endParaRPr>
        </a:p>
      </dgm:t>
    </dgm:pt>
    <dgm:pt modelId="{0B16762F-4C53-4185-9BFE-387933163262}" type="parTrans" cxnId="{B11BB20B-3249-4212-9248-EFDBB174C36F}">
      <dgm:prSet/>
      <dgm:spPr/>
      <dgm:t>
        <a:bodyPr/>
        <a:lstStyle/>
        <a:p>
          <a:endParaRPr lang="en-US" sz="1400"/>
        </a:p>
      </dgm:t>
    </dgm:pt>
    <dgm:pt modelId="{63BDBF1A-B4A0-4306-A9D6-8048699C033C}" type="sibTrans" cxnId="{B11BB20B-3249-4212-9248-EFDBB174C36F}">
      <dgm:prSet/>
      <dgm:spPr/>
      <dgm:t>
        <a:bodyPr/>
        <a:lstStyle/>
        <a:p>
          <a:endParaRPr lang="en-US" sz="1400"/>
        </a:p>
      </dgm:t>
    </dgm:pt>
    <dgm:pt modelId="{B4B53867-A78E-4FA9-95F8-31A093719BBF}">
      <dgm:prSet phldrT="[Text]" custT="1"/>
      <dgm:spPr>
        <a:xfrm>
          <a:off x="4639956" y="1222999"/>
          <a:ext cx="1071462" cy="755627"/>
        </a:xfrm>
        <a:noFill/>
        <a:ln>
          <a:noFill/>
        </a:ln>
        <a:effectLst/>
      </dgm:spPr>
      <dgm:t>
        <a:bodyPr/>
        <a:lstStyle/>
        <a:p>
          <a:r>
            <a:rPr lang="en-US" sz="1200" b="1" dirty="0">
              <a:solidFill>
                <a:srgbClr val="9BBB59"/>
              </a:solidFill>
              <a:effectLst/>
              <a:latin typeface="Calibri"/>
              <a:ea typeface="+mn-ea"/>
              <a:cs typeface="+mn-cs"/>
            </a:rPr>
            <a:t>Employment </a:t>
          </a:r>
          <a:br>
            <a:rPr lang="en-US" sz="1200" b="1" dirty="0">
              <a:solidFill>
                <a:srgbClr val="9BBB59"/>
              </a:solidFill>
              <a:effectLst/>
              <a:latin typeface="Calibri"/>
              <a:ea typeface="+mn-ea"/>
              <a:cs typeface="+mn-cs"/>
            </a:rPr>
          </a:br>
          <a:r>
            <a:rPr lang="en-US" sz="1200" b="1" dirty="0">
              <a:solidFill>
                <a:srgbClr val="9BBB59"/>
              </a:solidFill>
              <a:effectLst/>
              <a:latin typeface="Calibri"/>
              <a:ea typeface="+mn-ea"/>
              <a:cs typeface="+mn-cs"/>
            </a:rPr>
            <a:t>and Civic </a:t>
          </a:r>
          <a:br>
            <a:rPr lang="en-US" sz="1200" b="1" dirty="0">
              <a:solidFill>
                <a:srgbClr val="9BBB59"/>
              </a:solidFill>
              <a:effectLst/>
              <a:latin typeface="Calibri"/>
              <a:ea typeface="+mn-ea"/>
              <a:cs typeface="+mn-cs"/>
            </a:rPr>
          </a:br>
          <a:r>
            <a:rPr lang="en-US" sz="1200" b="1" dirty="0">
              <a:solidFill>
                <a:srgbClr val="9BBB59"/>
              </a:solidFill>
              <a:effectLst/>
              <a:latin typeface="Calibri"/>
              <a:ea typeface="+mn-ea"/>
              <a:cs typeface="+mn-cs"/>
            </a:rPr>
            <a:t>Connections</a:t>
          </a:r>
          <a:endParaRPr lang="en-US" sz="1400" b="0" dirty="0">
            <a:solidFill>
              <a:srgbClr val="9BBB59"/>
            </a:solidFill>
            <a:latin typeface="Calibri"/>
            <a:ea typeface="+mn-ea"/>
            <a:cs typeface="+mn-cs"/>
          </a:endParaRPr>
        </a:p>
      </dgm:t>
    </dgm:pt>
    <dgm:pt modelId="{B8A78317-3C62-4B47-B1D6-F2867F0429EF}" type="parTrans" cxnId="{B275BE3E-853A-4C83-9062-3E402F609103}">
      <dgm:prSet/>
      <dgm:spPr/>
      <dgm:t>
        <a:bodyPr/>
        <a:lstStyle/>
        <a:p>
          <a:endParaRPr lang="en-US" sz="1400"/>
        </a:p>
      </dgm:t>
    </dgm:pt>
    <dgm:pt modelId="{F544DDA5-2864-4F44-BF4B-713053002175}" type="sibTrans" cxnId="{B275BE3E-853A-4C83-9062-3E402F609103}">
      <dgm:prSet/>
      <dgm:spPr/>
      <dgm:t>
        <a:bodyPr/>
        <a:lstStyle/>
        <a:p>
          <a:endParaRPr lang="en-US" sz="1400"/>
        </a:p>
      </dgm:t>
    </dgm:pt>
    <dgm:pt modelId="{A7B9E8CD-BBA9-4AD0-B5A7-95FA4C29F878}">
      <dgm:prSet phldrT="[Text]" custT="1"/>
      <dgm:spPr>
        <a:xfrm>
          <a:off x="1429848" y="1700172"/>
          <a:ext cx="850009" cy="701419"/>
        </a:xfrm>
        <a:noFill/>
        <a:ln>
          <a:noFill/>
        </a:ln>
        <a:effectLst/>
      </dgm:spPr>
      <dgm:t>
        <a:bodyPr/>
        <a:lstStyle/>
        <a:p>
          <a:r>
            <a:rPr lang="en-US" sz="1200" b="1" dirty="0">
              <a:solidFill>
                <a:srgbClr val="F79646">
                  <a:lumMod val="60000"/>
                  <a:lumOff val="40000"/>
                </a:srgbClr>
              </a:solidFill>
              <a:latin typeface="Calibri"/>
              <a:ea typeface="+mn-ea"/>
              <a:cs typeface="+mn-cs"/>
            </a:rPr>
            <a:t>Wrap-Around Supportive Services</a:t>
          </a:r>
        </a:p>
      </dgm:t>
    </dgm:pt>
    <dgm:pt modelId="{1D087D12-8885-4B11-849C-EACDC8512E21}" type="parTrans" cxnId="{0F11C003-8C9A-4040-9D8F-1D2CAA668EBD}">
      <dgm:prSet/>
      <dgm:spPr/>
      <dgm:t>
        <a:bodyPr/>
        <a:lstStyle/>
        <a:p>
          <a:endParaRPr lang="en-US" sz="1400"/>
        </a:p>
      </dgm:t>
    </dgm:pt>
    <dgm:pt modelId="{55B8D221-8ACA-445A-922B-81D61F2071F8}" type="sibTrans" cxnId="{0F11C003-8C9A-4040-9D8F-1D2CAA668EBD}">
      <dgm:prSet/>
      <dgm:spPr/>
      <dgm:t>
        <a:bodyPr/>
        <a:lstStyle/>
        <a:p>
          <a:endParaRPr lang="en-US" sz="1400"/>
        </a:p>
      </dgm:t>
    </dgm:pt>
    <dgm:pt modelId="{29F74697-AA47-43B0-B34A-D77ACA64B32E}">
      <dgm:prSet phldrT="[Text]" custT="1"/>
      <dgm:spPr>
        <a:xfrm>
          <a:off x="1990291" y="1490024"/>
          <a:ext cx="1024108" cy="688103"/>
        </a:xfrm>
        <a:noFill/>
        <a:ln>
          <a:noFill/>
        </a:ln>
        <a:effectLst/>
      </dgm:spPr>
      <dgm:t>
        <a:bodyPr/>
        <a:lstStyle/>
        <a:p>
          <a:r>
            <a:rPr lang="en-US" sz="1200" b="1" dirty="0">
              <a:solidFill>
                <a:srgbClr val="FFC000"/>
              </a:solidFill>
              <a:effectLst/>
              <a:latin typeface="Calibri"/>
              <a:ea typeface="+mn-ea"/>
              <a:cs typeface="+mn-cs"/>
            </a:rPr>
            <a:t>On-Site </a:t>
          </a:r>
          <a:br>
            <a:rPr lang="en-US" sz="1200" b="1" dirty="0">
              <a:solidFill>
                <a:srgbClr val="FFC000"/>
              </a:solidFill>
              <a:effectLst/>
              <a:latin typeface="Calibri"/>
              <a:ea typeface="+mn-ea"/>
              <a:cs typeface="+mn-cs"/>
            </a:rPr>
          </a:br>
          <a:r>
            <a:rPr lang="en-US" sz="1200" b="1" dirty="0">
              <a:solidFill>
                <a:srgbClr val="FFC000"/>
              </a:solidFill>
              <a:effectLst/>
              <a:latin typeface="Calibri"/>
              <a:ea typeface="+mn-ea"/>
              <a:cs typeface="+mn-cs"/>
            </a:rPr>
            <a:t>Mental Health Professionals</a:t>
          </a:r>
          <a:endParaRPr lang="en-US" sz="1050" b="0" dirty="0">
            <a:solidFill>
              <a:srgbClr val="FFC000"/>
            </a:solidFill>
            <a:effectLst/>
            <a:latin typeface="Calibri"/>
            <a:ea typeface="+mn-ea"/>
            <a:cs typeface="+mn-cs"/>
          </a:endParaRPr>
        </a:p>
      </dgm:t>
    </dgm:pt>
    <dgm:pt modelId="{7AA132DD-CE0A-401D-A503-63503FB5778F}" type="parTrans" cxnId="{DD0957B1-DE77-43C0-A147-3A4F682CFD7B}">
      <dgm:prSet/>
      <dgm:spPr/>
      <dgm:t>
        <a:bodyPr/>
        <a:lstStyle/>
        <a:p>
          <a:endParaRPr lang="en-US" sz="1400"/>
        </a:p>
      </dgm:t>
    </dgm:pt>
    <dgm:pt modelId="{2FEFFBFF-DAE3-4E57-93FF-26CDC79DEA00}" type="sibTrans" cxnId="{DD0957B1-DE77-43C0-A147-3A4F682CFD7B}">
      <dgm:prSet/>
      <dgm:spPr/>
      <dgm:t>
        <a:bodyPr/>
        <a:lstStyle/>
        <a:p>
          <a:endParaRPr lang="en-US" sz="1400"/>
        </a:p>
      </dgm:t>
    </dgm:pt>
    <dgm:pt modelId="{77B80860-C54F-45DC-9BF3-0CAD0A038EDF}" type="pres">
      <dgm:prSet presAssocID="{D0C7761E-5515-4DB5-ABD8-17B9297A4410}" presName="arrowDiagram" presStyleCnt="0">
        <dgm:presLayoutVars>
          <dgm:chMax val="5"/>
          <dgm:dir/>
          <dgm:resizeHandles val="exact"/>
        </dgm:presLayoutVars>
      </dgm:prSet>
      <dgm:spPr/>
    </dgm:pt>
    <dgm:pt modelId="{9F6335CD-0134-4071-B08C-692F77D322B2}" type="pres">
      <dgm:prSet presAssocID="{D0C7761E-5515-4DB5-ABD8-17B9297A4410}" presName="arrow" presStyleLbl="bgShp" presStyleIdx="0" presStyleCnt="1" custAng="174265" custScaleX="113879" custScaleY="76676" custLinFactNeighborX="3981" custLinFactNeighborY="893"/>
      <dgm:spPr>
        <a:xfrm rot="174265">
          <a:off x="409810" y="140761"/>
          <a:ext cx="5831220" cy="2453891"/>
        </a:xfrm>
        <a:prstGeom prst="swooshArrow">
          <a:avLst>
            <a:gd name="adj1" fmla="val 25000"/>
            <a:gd name="adj2" fmla="val 25000"/>
          </a:avLst>
        </a:prstGeom>
        <a:solidFill>
          <a:schemeClr val="accent3"/>
        </a:solidFill>
        <a:ln w="28575">
          <a:solidFill>
            <a:schemeClr val="accent3">
              <a:lumMod val="75000"/>
            </a:schemeClr>
          </a:solidFill>
        </a:ln>
        <a:effectLst/>
      </dgm:spPr>
    </dgm:pt>
    <dgm:pt modelId="{EFF4FB2A-2E0A-4666-85C1-BC208A8D8DDD}" type="pres">
      <dgm:prSet presAssocID="{D0C7761E-5515-4DB5-ABD8-17B9297A4410}" presName="arrowDiagram5" presStyleCnt="0"/>
      <dgm:spPr/>
    </dgm:pt>
    <dgm:pt modelId="{EF5A575E-C1FD-4871-AE34-4BEE3D6B9E1B}" type="pres">
      <dgm:prSet presAssocID="{3E6552A0-0581-4667-BC47-30223D63CD99}" presName="bullet5a" presStyleLbl="node1" presStyleIdx="0" presStyleCnt="5" custLinFactX="1595626" custLinFactY="374546" custLinFactNeighborX="1600000" custLinFactNeighborY="400000"/>
      <dgm:spPr>
        <a:xfrm>
          <a:off x="4829242" y="3030931"/>
          <a:ext cx="117772" cy="117772"/>
        </a:xfrm>
        <a:prstGeom prst="ellipse">
          <a:avLst/>
        </a:prstGeom>
        <a:noFill/>
        <a:ln w="26425" cap="flat" cmpd="sng" algn="ctr">
          <a:noFill/>
          <a:prstDash val="solid"/>
        </a:ln>
        <a:effectLst/>
      </dgm:spPr>
    </dgm:pt>
    <dgm:pt modelId="{EE132C3C-C501-489F-8C23-C8042DDA36A4}" type="pres">
      <dgm:prSet presAssocID="{3E6552A0-0581-4667-BC47-30223D63CD99}" presName="textBox5a" presStyleLbl="revTx" presStyleIdx="0" presStyleCnt="5" custScaleX="119497" custScaleY="139087" custLinFactNeighborX="-39640" custLinFactNeighborY="-4124">
        <dgm:presLayoutVars>
          <dgm:bulletEnabled val="1"/>
        </dgm:presLayoutVars>
      </dgm:prSet>
      <dgm:spPr>
        <a:prstGeom prst="rect">
          <a:avLst/>
        </a:prstGeom>
      </dgm:spPr>
    </dgm:pt>
    <dgm:pt modelId="{31F9E893-18A6-425C-AD24-4C78C179E7ED}" type="pres">
      <dgm:prSet presAssocID="{A7B9E8CD-BBA9-4AD0-B5A7-95FA4C29F878}" presName="bullet5b" presStyleLbl="node1" presStyleIdx="1" presStyleCnt="5" custLinFactX="800000" custLinFactY="400000" custLinFactNeighborX="896261" custLinFactNeighborY="417792"/>
      <dgm:spPr>
        <a:xfrm>
          <a:off x="4830061" y="3013698"/>
          <a:ext cx="184339" cy="184339"/>
        </a:xfrm>
        <a:prstGeom prst="ellipse">
          <a:avLst/>
        </a:prstGeom>
        <a:noFill/>
        <a:ln w="26425" cap="flat" cmpd="sng" algn="ctr">
          <a:noFill/>
          <a:prstDash val="solid"/>
        </a:ln>
        <a:effectLst/>
      </dgm:spPr>
    </dgm:pt>
    <dgm:pt modelId="{A95107DD-05F9-4F67-A955-1DC729616E88}" type="pres">
      <dgm:prSet presAssocID="{A7B9E8CD-BBA9-4AD0-B5A7-95FA4C29F878}" presName="textBox5b" presStyleLbl="revTx" presStyleIdx="1" presStyleCnt="5" custScaleY="52308" custLinFactNeighborX="-52656" custLinFactNeighborY="-11379">
        <dgm:presLayoutVars>
          <dgm:bulletEnabled val="1"/>
        </dgm:presLayoutVars>
      </dgm:prSet>
      <dgm:spPr>
        <a:prstGeom prst="rect">
          <a:avLst/>
        </a:prstGeom>
      </dgm:spPr>
    </dgm:pt>
    <dgm:pt modelId="{A8DEBF9C-83A6-4AE8-A55D-9B5588DE11E3}" type="pres">
      <dgm:prSet presAssocID="{ACF4FD86-84A5-42A6-8961-D5F647A48F07}" presName="bullet5c" presStyleLbl="node1" presStyleIdx="2" presStyleCnt="5" custLinFactX="500000" custLinFactY="386938" custLinFactNeighborX="513996" custLinFactNeighborY="400000"/>
      <dgm:spPr>
        <a:xfrm>
          <a:off x="5014729" y="2951996"/>
          <a:ext cx="245785" cy="245785"/>
        </a:xfrm>
        <a:prstGeom prst="ellipse">
          <a:avLst/>
        </a:prstGeom>
        <a:noFill/>
        <a:ln w="26425" cap="flat" cmpd="sng" algn="ctr">
          <a:noFill/>
          <a:prstDash val="solid"/>
        </a:ln>
        <a:effectLst/>
      </dgm:spPr>
    </dgm:pt>
    <dgm:pt modelId="{FDDEAFD4-6978-48BD-8E2D-B008E609D828}" type="pres">
      <dgm:prSet presAssocID="{ACF4FD86-84A5-42A6-8961-D5F647A48F07}" presName="textBox5c" presStyleLbl="revTx" presStyleIdx="2" presStyleCnt="5" custScaleY="46592" custLinFactNeighborX="36989" custLinFactNeighborY="-15340">
        <dgm:presLayoutVars>
          <dgm:bulletEnabled val="1"/>
        </dgm:presLayoutVars>
      </dgm:prSet>
      <dgm:spPr>
        <a:prstGeom prst="rect">
          <a:avLst/>
        </a:prstGeom>
      </dgm:spPr>
    </dgm:pt>
    <dgm:pt modelId="{EB4E2DA6-91D8-4ECF-BCB4-4A60814329F8}" type="pres">
      <dgm:prSet presAssocID="{29F74697-AA47-43B0-B34A-D77ACA64B32E}" presName="bullet5d" presStyleLbl="node1" presStyleIdx="3" presStyleCnt="5" custLinFactX="529978" custLinFactY="328140" custLinFactNeighborX="600000" custLinFactNeighborY="400000"/>
      <dgm:spPr>
        <a:xfrm>
          <a:off x="5925671" y="2882864"/>
          <a:ext cx="317473" cy="317473"/>
        </a:xfrm>
        <a:prstGeom prst="ellipse">
          <a:avLst/>
        </a:prstGeom>
        <a:noFill/>
        <a:ln w="26425" cap="flat" cmpd="sng" algn="ctr">
          <a:noFill/>
          <a:prstDash val="solid"/>
        </a:ln>
        <a:effectLst/>
      </dgm:spPr>
    </dgm:pt>
    <dgm:pt modelId="{9BD302DC-4B65-47EE-9836-7436A204EB78}" type="pres">
      <dgm:prSet presAssocID="{29F74697-AA47-43B0-B34A-D77ACA64B32E}" presName="textBox5d" presStyleLbl="revTx" presStyleIdx="3" presStyleCnt="5" custScaleY="32091" custLinFactX="-55332" custLinFactNeighborX="-100000" custLinFactNeighborY="-425">
        <dgm:presLayoutVars>
          <dgm:bulletEnabled val="1"/>
        </dgm:presLayoutVars>
      </dgm:prSet>
      <dgm:spPr>
        <a:prstGeom prst="rect">
          <a:avLst/>
        </a:prstGeom>
      </dgm:spPr>
    </dgm:pt>
    <dgm:pt modelId="{79FECECE-DC2E-4374-99BF-14107657A004}" type="pres">
      <dgm:prSet presAssocID="{B4B53867-A78E-4FA9-95F8-31A093719BBF}" presName="bullet5e" presStyleLbl="node1" presStyleIdx="4" presStyleCnt="5" custScaleX="86965" custScaleY="86965" custLinFactX="90918" custLinFactY="300000" custLinFactNeighborX="100000" custLinFactNeighborY="302611"/>
      <dgm:spPr>
        <a:xfrm>
          <a:off x="5254144" y="2845649"/>
          <a:ext cx="351793" cy="351793"/>
        </a:xfrm>
        <a:prstGeom prst="ellipse">
          <a:avLst/>
        </a:prstGeom>
        <a:noFill/>
        <a:ln w="26425" cap="flat" cmpd="sng" algn="ctr">
          <a:noFill/>
          <a:prstDash val="solid"/>
        </a:ln>
        <a:effectLst/>
      </dgm:spPr>
    </dgm:pt>
    <dgm:pt modelId="{366719F7-83E5-428A-847E-867FD1DA8B2C}" type="pres">
      <dgm:prSet presAssocID="{B4B53867-A78E-4FA9-95F8-31A093719BBF}" presName="textBox5e" presStyleLbl="revTx" presStyleIdx="4" presStyleCnt="5" custScaleX="104624" custScaleY="32080" custLinFactNeighborX="-13175" custLinFactNeighborY="-6322">
        <dgm:presLayoutVars>
          <dgm:bulletEnabled val="1"/>
        </dgm:presLayoutVars>
      </dgm:prSet>
      <dgm:spPr>
        <a:prstGeom prst="rect">
          <a:avLst/>
        </a:prstGeom>
      </dgm:spPr>
    </dgm:pt>
  </dgm:ptLst>
  <dgm:cxnLst>
    <dgm:cxn modelId="{0F11C003-8C9A-4040-9D8F-1D2CAA668EBD}" srcId="{D0C7761E-5515-4DB5-ABD8-17B9297A4410}" destId="{A7B9E8CD-BBA9-4AD0-B5A7-95FA4C29F878}" srcOrd="1" destOrd="0" parTransId="{1D087D12-8885-4B11-849C-EACDC8512E21}" sibTransId="{55B8D221-8ACA-445A-922B-81D61F2071F8}"/>
    <dgm:cxn modelId="{57DFD304-0CF4-4B24-9174-0817072BAD92}" type="presOf" srcId="{3E6552A0-0581-4667-BC47-30223D63CD99}" destId="{EE132C3C-C501-489F-8C23-C8042DDA36A4}" srcOrd="0" destOrd="0" presId="urn:microsoft.com/office/officeart/2005/8/layout/arrow2"/>
    <dgm:cxn modelId="{49495F3D-C777-47F4-8E91-B28218CC4BB6}" type="presOf" srcId="{B4B53867-A78E-4FA9-95F8-31A093719BBF}" destId="{366719F7-83E5-428A-847E-867FD1DA8B2C}" srcOrd="0" destOrd="0" presId="urn:microsoft.com/office/officeart/2005/8/layout/arrow2"/>
    <dgm:cxn modelId="{B275BE3E-853A-4C83-9062-3E402F609103}" srcId="{D0C7761E-5515-4DB5-ABD8-17B9297A4410}" destId="{B4B53867-A78E-4FA9-95F8-31A093719BBF}" srcOrd="4" destOrd="0" parTransId="{B8A78317-3C62-4B47-B1D6-F2867F0429EF}" sibTransId="{F544DDA5-2864-4F44-BF4B-713053002175}"/>
    <dgm:cxn modelId="{B11BB20B-3249-4212-9248-EFDBB174C36F}" srcId="{D0C7761E-5515-4DB5-ABD8-17B9297A4410}" destId="{ACF4FD86-84A5-42A6-8961-D5F647A48F07}" srcOrd="2" destOrd="0" parTransId="{0B16762F-4C53-4185-9BFE-387933163262}" sibTransId="{63BDBF1A-B4A0-4306-A9D6-8048699C033C}"/>
    <dgm:cxn modelId="{B4B17BA5-CCE8-43EC-ACFB-572C2B92BB75}" srcId="{D0C7761E-5515-4DB5-ABD8-17B9297A4410}" destId="{3E6552A0-0581-4667-BC47-30223D63CD99}" srcOrd="0" destOrd="0" parTransId="{30C7FC97-BCAF-45A6-A8AB-700AA78FEC9B}" sibTransId="{E39F2A1A-7A2C-41DC-88F4-3C10936E4CB5}"/>
    <dgm:cxn modelId="{DD0957B1-DE77-43C0-A147-3A4F682CFD7B}" srcId="{D0C7761E-5515-4DB5-ABD8-17B9297A4410}" destId="{29F74697-AA47-43B0-B34A-D77ACA64B32E}" srcOrd="3" destOrd="0" parTransId="{7AA132DD-CE0A-401D-A503-63503FB5778F}" sibTransId="{2FEFFBFF-DAE3-4E57-93FF-26CDC79DEA00}"/>
    <dgm:cxn modelId="{32AD2901-E096-4FBE-A8EC-6021F04B9DA6}" type="presOf" srcId="{A7B9E8CD-BBA9-4AD0-B5A7-95FA4C29F878}" destId="{A95107DD-05F9-4F67-A955-1DC729616E88}" srcOrd="0" destOrd="0" presId="urn:microsoft.com/office/officeart/2005/8/layout/arrow2"/>
    <dgm:cxn modelId="{890B6506-ECFB-443F-AD95-6F7DF56FBEF9}" type="presOf" srcId="{D0C7761E-5515-4DB5-ABD8-17B9297A4410}" destId="{77B80860-C54F-45DC-9BF3-0CAD0A038EDF}" srcOrd="0" destOrd="0" presId="urn:microsoft.com/office/officeart/2005/8/layout/arrow2"/>
    <dgm:cxn modelId="{94F8E3B2-9E6B-4256-A302-EE94019F78CC}" type="presOf" srcId="{29F74697-AA47-43B0-B34A-D77ACA64B32E}" destId="{9BD302DC-4B65-47EE-9836-7436A204EB78}" srcOrd="0" destOrd="0" presId="urn:microsoft.com/office/officeart/2005/8/layout/arrow2"/>
    <dgm:cxn modelId="{1897A633-3C88-4B6A-B9F4-0A0EF5D00B1C}" type="presOf" srcId="{ACF4FD86-84A5-42A6-8961-D5F647A48F07}" destId="{FDDEAFD4-6978-48BD-8E2D-B008E609D828}" srcOrd="0" destOrd="0" presId="urn:microsoft.com/office/officeart/2005/8/layout/arrow2"/>
    <dgm:cxn modelId="{89137544-A5D4-40CB-9945-5C993520C7DA}" type="presParOf" srcId="{77B80860-C54F-45DC-9BF3-0CAD0A038EDF}" destId="{9F6335CD-0134-4071-B08C-692F77D322B2}" srcOrd="0" destOrd="0" presId="urn:microsoft.com/office/officeart/2005/8/layout/arrow2"/>
    <dgm:cxn modelId="{200374BF-29FE-4A37-A975-4C5F199EE091}" type="presParOf" srcId="{77B80860-C54F-45DC-9BF3-0CAD0A038EDF}" destId="{EFF4FB2A-2E0A-4666-85C1-BC208A8D8DDD}" srcOrd="1" destOrd="0" presId="urn:microsoft.com/office/officeart/2005/8/layout/arrow2"/>
    <dgm:cxn modelId="{1C933B87-BCBC-4904-B552-C7B1464AB99F}" type="presParOf" srcId="{EFF4FB2A-2E0A-4666-85C1-BC208A8D8DDD}" destId="{EF5A575E-C1FD-4871-AE34-4BEE3D6B9E1B}" srcOrd="0" destOrd="0" presId="urn:microsoft.com/office/officeart/2005/8/layout/arrow2"/>
    <dgm:cxn modelId="{8F763409-018A-42F6-9A8A-B875D37B0176}" type="presParOf" srcId="{EFF4FB2A-2E0A-4666-85C1-BC208A8D8DDD}" destId="{EE132C3C-C501-489F-8C23-C8042DDA36A4}" srcOrd="1" destOrd="0" presId="urn:microsoft.com/office/officeart/2005/8/layout/arrow2"/>
    <dgm:cxn modelId="{6B287EBD-4E09-4449-8056-FF3F601B5C81}" type="presParOf" srcId="{EFF4FB2A-2E0A-4666-85C1-BC208A8D8DDD}" destId="{31F9E893-18A6-425C-AD24-4C78C179E7ED}" srcOrd="2" destOrd="0" presId="urn:microsoft.com/office/officeart/2005/8/layout/arrow2"/>
    <dgm:cxn modelId="{9611A034-4EB7-4EC6-BF0D-5AD6F964A419}" type="presParOf" srcId="{EFF4FB2A-2E0A-4666-85C1-BC208A8D8DDD}" destId="{A95107DD-05F9-4F67-A955-1DC729616E88}" srcOrd="3" destOrd="0" presId="urn:microsoft.com/office/officeart/2005/8/layout/arrow2"/>
    <dgm:cxn modelId="{681E6A13-B496-4344-8CFA-EF5D6033F8A0}" type="presParOf" srcId="{EFF4FB2A-2E0A-4666-85C1-BC208A8D8DDD}" destId="{A8DEBF9C-83A6-4AE8-A55D-9B5588DE11E3}" srcOrd="4" destOrd="0" presId="urn:microsoft.com/office/officeart/2005/8/layout/arrow2"/>
    <dgm:cxn modelId="{C22AF366-67FD-406E-BA29-D3B703FFBDA0}" type="presParOf" srcId="{EFF4FB2A-2E0A-4666-85C1-BC208A8D8DDD}" destId="{FDDEAFD4-6978-48BD-8E2D-B008E609D828}" srcOrd="5" destOrd="0" presId="urn:microsoft.com/office/officeart/2005/8/layout/arrow2"/>
    <dgm:cxn modelId="{D7861815-652D-4BCE-AEF1-7F8F7E0D31C2}" type="presParOf" srcId="{EFF4FB2A-2E0A-4666-85C1-BC208A8D8DDD}" destId="{EB4E2DA6-91D8-4ECF-BCB4-4A60814329F8}" srcOrd="6" destOrd="0" presId="urn:microsoft.com/office/officeart/2005/8/layout/arrow2"/>
    <dgm:cxn modelId="{8CB4DF69-FA9A-4A56-84B4-BA1247CD57CC}" type="presParOf" srcId="{EFF4FB2A-2E0A-4666-85C1-BC208A8D8DDD}" destId="{9BD302DC-4B65-47EE-9836-7436A204EB78}" srcOrd="7" destOrd="0" presId="urn:microsoft.com/office/officeart/2005/8/layout/arrow2"/>
    <dgm:cxn modelId="{185D7440-1F75-4641-AD7C-58E87CD1ECBD}" type="presParOf" srcId="{EFF4FB2A-2E0A-4666-85C1-BC208A8D8DDD}" destId="{79FECECE-DC2E-4374-99BF-14107657A004}" srcOrd="8" destOrd="0" presId="urn:microsoft.com/office/officeart/2005/8/layout/arrow2"/>
    <dgm:cxn modelId="{B3B076CD-9457-45A5-8770-6DC34BC33424}" type="presParOf" srcId="{EFF4FB2A-2E0A-4666-85C1-BC208A8D8DDD}" destId="{366719F7-83E5-428A-847E-867FD1DA8B2C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E04538-286C-4366-BDC7-C7D1AA5C239A}">
      <dsp:nvSpPr>
        <dsp:cNvPr id="0" name=""/>
        <dsp:cNvSpPr/>
      </dsp:nvSpPr>
      <dsp:spPr>
        <a:xfrm>
          <a:off x="2008691" y="2323028"/>
          <a:ext cx="1791771" cy="1791771"/>
        </a:xfrm>
        <a:prstGeom prst="mathPlus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bg1">
                  <a:lumMod val="50000"/>
                </a:schemeClr>
              </a:solidFill>
            </a:rPr>
            <a:t>Successful Resident Outcomes</a:t>
          </a:r>
        </a:p>
      </dsp:txBody>
      <dsp:txXfrm>
        <a:off x="2246190" y="3008201"/>
        <a:ext cx="1316773" cy="421425"/>
      </dsp:txXfrm>
    </dsp:sp>
    <dsp:sp modelId="{CB08C3C0-F026-494B-AEF5-4E3CE60F2A04}">
      <dsp:nvSpPr>
        <dsp:cNvPr id="0" name=""/>
        <dsp:cNvSpPr/>
      </dsp:nvSpPr>
      <dsp:spPr>
        <a:xfrm rot="13543738">
          <a:off x="1360920" y="1933449"/>
          <a:ext cx="1379662" cy="510654"/>
        </a:xfrm>
        <a:prstGeom prst="leftArrow">
          <a:avLst>
            <a:gd name="adj1" fmla="val 60000"/>
            <a:gd name="adj2" fmla="val 50000"/>
          </a:avLst>
        </a:prstGeom>
        <a:solidFill>
          <a:schemeClr val="accent3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A80543-2803-4B1B-A81A-F86EAF438E7B}">
      <dsp:nvSpPr>
        <dsp:cNvPr id="0" name=""/>
        <dsp:cNvSpPr/>
      </dsp:nvSpPr>
      <dsp:spPr>
        <a:xfrm>
          <a:off x="914290" y="1339987"/>
          <a:ext cx="1173825" cy="878762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Quality Housing</a:t>
          </a:r>
        </a:p>
      </dsp:txBody>
      <dsp:txXfrm>
        <a:off x="940028" y="1365725"/>
        <a:ext cx="1122349" cy="827286"/>
      </dsp:txXfrm>
    </dsp:sp>
    <dsp:sp modelId="{E1F13805-58C7-4A4D-AC6A-D95CA0B37087}">
      <dsp:nvSpPr>
        <dsp:cNvPr id="0" name=""/>
        <dsp:cNvSpPr/>
      </dsp:nvSpPr>
      <dsp:spPr>
        <a:xfrm rot="16172577">
          <a:off x="2380795" y="1496066"/>
          <a:ext cx="1024149" cy="510654"/>
        </a:xfrm>
        <a:prstGeom prst="lef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370436-FA1C-4022-8A1D-C49EE97AA864}">
      <dsp:nvSpPr>
        <dsp:cNvPr id="0" name=""/>
        <dsp:cNvSpPr/>
      </dsp:nvSpPr>
      <dsp:spPr>
        <a:xfrm>
          <a:off x="2301873" y="799954"/>
          <a:ext cx="1173825" cy="878762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Voluntary Participation</a:t>
          </a:r>
        </a:p>
      </dsp:txBody>
      <dsp:txXfrm>
        <a:off x="2327611" y="825692"/>
        <a:ext cx="1122349" cy="827286"/>
      </dsp:txXfrm>
    </dsp:sp>
    <dsp:sp modelId="{E6D03C8B-B134-48E7-94FB-7D6010B0F242}">
      <dsp:nvSpPr>
        <dsp:cNvPr id="0" name=""/>
        <dsp:cNvSpPr/>
      </dsp:nvSpPr>
      <dsp:spPr>
        <a:xfrm rot="18748528">
          <a:off x="3097577" y="1862839"/>
          <a:ext cx="1629565" cy="510654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7E7FEF-F04F-4B76-9F9D-11ADF2A7589C}">
      <dsp:nvSpPr>
        <dsp:cNvPr id="0" name=""/>
        <dsp:cNvSpPr/>
      </dsp:nvSpPr>
      <dsp:spPr>
        <a:xfrm>
          <a:off x="3686261" y="1284687"/>
          <a:ext cx="1173825" cy="878762"/>
        </a:xfrm>
        <a:prstGeom prst="roundRect">
          <a:avLst>
            <a:gd name="adj" fmla="val 10000"/>
          </a:avLst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Progressive Engagement</a:t>
          </a:r>
        </a:p>
      </dsp:txBody>
      <dsp:txXfrm>
        <a:off x="3711999" y="1310425"/>
        <a:ext cx="1122349" cy="8272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6335CD-0134-4071-B08C-692F77D322B2}">
      <dsp:nvSpPr>
        <dsp:cNvPr id="0" name=""/>
        <dsp:cNvSpPr/>
      </dsp:nvSpPr>
      <dsp:spPr>
        <a:xfrm rot="174265">
          <a:off x="-344416" y="174629"/>
          <a:ext cx="7234239" cy="3044308"/>
        </a:xfrm>
        <a:prstGeom prst="swooshArrow">
          <a:avLst>
            <a:gd name="adj1" fmla="val 25000"/>
            <a:gd name="adj2" fmla="val 25000"/>
          </a:avLst>
        </a:prstGeom>
        <a:solidFill>
          <a:schemeClr val="accent3"/>
        </a:solidFill>
        <a:ln w="28575">
          <a:solidFill>
            <a:schemeClr val="accent3">
              <a:lumMod val="75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5A575E-C1FD-4871-AE34-4BEE3D6B9E1B}">
      <dsp:nvSpPr>
        <dsp:cNvPr id="0" name=""/>
        <dsp:cNvSpPr/>
      </dsp:nvSpPr>
      <dsp:spPr>
        <a:xfrm>
          <a:off x="5391246" y="3760187"/>
          <a:ext cx="146109" cy="146109"/>
        </a:xfrm>
        <a:prstGeom prst="ellipse">
          <a:avLst/>
        </a:prstGeom>
        <a:noFill/>
        <a:ln w="2642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132C3C-C501-489F-8C23-C8042DDA36A4}">
      <dsp:nvSpPr>
        <dsp:cNvPr id="0" name=""/>
        <dsp:cNvSpPr/>
      </dsp:nvSpPr>
      <dsp:spPr>
        <a:xfrm>
          <a:off x="384198" y="2477916"/>
          <a:ext cx="994437" cy="13142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7420" tIns="0" rIns="0" bIns="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rgbClr val="4BACC6"/>
              </a:solidFill>
              <a:latin typeface="Calibri"/>
              <a:ea typeface="+mn-ea"/>
              <a:cs typeface="+mn-cs"/>
            </a:rPr>
            <a:t>Safe, Affordable Housing </a:t>
          </a:r>
          <a:endParaRPr lang="en-US" sz="1050" b="0" kern="1200" dirty="0">
            <a:solidFill>
              <a:srgbClr val="4BACC6"/>
            </a:solidFill>
            <a:latin typeface="Calibri"/>
            <a:ea typeface="+mn-ea"/>
            <a:cs typeface="+mn-cs"/>
          </a:endParaRPr>
        </a:p>
      </dsp:txBody>
      <dsp:txXfrm>
        <a:off x="384198" y="2477916"/>
        <a:ext cx="994437" cy="1314294"/>
      </dsp:txXfrm>
    </dsp:sp>
    <dsp:sp modelId="{31F9E893-18A6-425C-AD24-4C78C179E7ED}">
      <dsp:nvSpPr>
        <dsp:cNvPr id="0" name=""/>
        <dsp:cNvSpPr/>
      </dsp:nvSpPr>
      <dsp:spPr>
        <a:xfrm>
          <a:off x="5392262" y="3738808"/>
          <a:ext cx="228692" cy="228692"/>
        </a:xfrm>
        <a:prstGeom prst="ellipse">
          <a:avLst/>
        </a:prstGeom>
        <a:noFill/>
        <a:ln w="2642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5107DD-05F9-4F67-A955-1DC729616E88}">
      <dsp:nvSpPr>
        <dsp:cNvPr id="0" name=""/>
        <dsp:cNvSpPr/>
      </dsp:nvSpPr>
      <dsp:spPr>
        <a:xfrm>
          <a:off x="1072117" y="2190325"/>
          <a:ext cx="1054526" cy="8701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179" tIns="0" rIns="0" bIns="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rgbClr val="F79646">
                  <a:lumMod val="60000"/>
                  <a:lumOff val="40000"/>
                </a:srgbClr>
              </a:solidFill>
              <a:latin typeface="Calibri"/>
              <a:ea typeface="+mn-ea"/>
              <a:cs typeface="+mn-cs"/>
            </a:rPr>
            <a:t>Wrap-Around Supportive Services</a:t>
          </a:r>
        </a:p>
      </dsp:txBody>
      <dsp:txXfrm>
        <a:off x="1072117" y="2190325"/>
        <a:ext cx="1054526" cy="870184"/>
      </dsp:txXfrm>
    </dsp:sp>
    <dsp:sp modelId="{A8DEBF9C-83A6-4AE8-A55D-9B5588DE11E3}">
      <dsp:nvSpPr>
        <dsp:cNvPr id="0" name=""/>
        <dsp:cNvSpPr/>
      </dsp:nvSpPr>
      <dsp:spPr>
        <a:xfrm>
          <a:off x="5621362" y="3662260"/>
          <a:ext cx="304923" cy="304923"/>
        </a:xfrm>
        <a:prstGeom prst="ellipse">
          <a:avLst/>
        </a:prstGeom>
        <a:noFill/>
        <a:ln w="2642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DEAFD4-6978-48BD-8E2D-B008E609D828}">
      <dsp:nvSpPr>
        <dsp:cNvPr id="0" name=""/>
        <dsp:cNvSpPr/>
      </dsp:nvSpPr>
      <dsp:spPr>
        <a:xfrm>
          <a:off x="3135416" y="1668735"/>
          <a:ext cx="1226045" cy="1039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1572" tIns="0" rIns="0" bIns="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rgbClr val="C00000"/>
              </a:solidFill>
              <a:effectLst/>
              <a:latin typeface="Calibri"/>
              <a:ea typeface="+mn-ea"/>
              <a:cs typeface="+mn-cs"/>
            </a:rPr>
            <a:t>On Site </a:t>
          </a:r>
          <a:br>
            <a:rPr lang="en-US" sz="1200" b="1" kern="1200" dirty="0">
              <a:solidFill>
                <a:srgbClr val="C00000"/>
              </a:solidFill>
              <a:effectLst/>
              <a:latin typeface="Calibri"/>
              <a:ea typeface="+mn-ea"/>
              <a:cs typeface="+mn-cs"/>
            </a:rPr>
          </a:br>
          <a:r>
            <a:rPr lang="en-US" sz="1200" b="1" kern="1200" dirty="0">
              <a:solidFill>
                <a:srgbClr val="C00000"/>
              </a:solidFill>
              <a:effectLst/>
              <a:latin typeface="Calibri"/>
              <a:ea typeface="+mn-ea"/>
              <a:cs typeface="+mn-cs"/>
            </a:rPr>
            <a:t>Medical </a:t>
          </a:r>
          <a:br>
            <a:rPr lang="en-US" sz="1200" b="1" kern="1200" dirty="0">
              <a:solidFill>
                <a:srgbClr val="C00000"/>
              </a:solidFill>
              <a:effectLst/>
              <a:latin typeface="Calibri"/>
              <a:ea typeface="+mn-ea"/>
              <a:cs typeface="+mn-cs"/>
            </a:rPr>
          </a:br>
          <a:r>
            <a:rPr lang="en-US" sz="1200" b="1" kern="1200" dirty="0">
              <a:solidFill>
                <a:srgbClr val="C00000"/>
              </a:solidFill>
              <a:effectLst/>
              <a:latin typeface="Calibri"/>
              <a:ea typeface="+mn-ea"/>
              <a:cs typeface="+mn-cs"/>
            </a:rPr>
            <a:t>Care </a:t>
          </a:r>
          <a:endParaRPr lang="en-US" sz="1200" b="0" kern="1200" dirty="0">
            <a:solidFill>
              <a:srgbClr val="C00000"/>
            </a:solidFill>
            <a:effectLst/>
            <a:latin typeface="Calibri"/>
            <a:ea typeface="+mn-ea"/>
            <a:cs typeface="+mn-cs"/>
          </a:endParaRPr>
        </a:p>
      </dsp:txBody>
      <dsp:txXfrm>
        <a:off x="3135416" y="1668735"/>
        <a:ext cx="1226045" cy="1039625"/>
      </dsp:txXfrm>
    </dsp:sp>
    <dsp:sp modelId="{EB4E2DA6-91D8-4ECF-BCB4-4A60814329F8}">
      <dsp:nvSpPr>
        <dsp:cNvPr id="0" name=""/>
        <dsp:cNvSpPr/>
      </dsp:nvSpPr>
      <dsp:spPr>
        <a:xfrm>
          <a:off x="6151547" y="3576494"/>
          <a:ext cx="393859" cy="393859"/>
        </a:xfrm>
        <a:prstGeom prst="ellipse">
          <a:avLst/>
        </a:prstGeom>
        <a:noFill/>
        <a:ln w="2642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D302DC-4B65-47EE-9836-7436A204EB78}">
      <dsp:nvSpPr>
        <dsp:cNvPr id="0" name=""/>
        <dsp:cNvSpPr/>
      </dsp:nvSpPr>
      <dsp:spPr>
        <a:xfrm>
          <a:off x="1934446" y="1878298"/>
          <a:ext cx="1270513" cy="8536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8698" tIns="0" rIns="0" bIns="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rgbClr val="FFC000"/>
              </a:solidFill>
              <a:effectLst/>
              <a:latin typeface="Calibri"/>
              <a:ea typeface="+mn-ea"/>
              <a:cs typeface="+mn-cs"/>
            </a:rPr>
            <a:t>On-Site </a:t>
          </a:r>
          <a:br>
            <a:rPr lang="en-US" sz="1200" b="1" kern="1200" dirty="0">
              <a:solidFill>
                <a:srgbClr val="FFC000"/>
              </a:solidFill>
              <a:effectLst/>
              <a:latin typeface="Calibri"/>
              <a:ea typeface="+mn-ea"/>
              <a:cs typeface="+mn-cs"/>
            </a:rPr>
          </a:br>
          <a:r>
            <a:rPr lang="en-US" sz="1200" b="1" kern="1200" dirty="0">
              <a:solidFill>
                <a:srgbClr val="FFC000"/>
              </a:solidFill>
              <a:effectLst/>
              <a:latin typeface="Calibri"/>
              <a:ea typeface="+mn-ea"/>
              <a:cs typeface="+mn-cs"/>
            </a:rPr>
            <a:t>Mental Health Professionals</a:t>
          </a:r>
          <a:endParaRPr lang="en-US" sz="1050" b="0" kern="1200" dirty="0">
            <a:solidFill>
              <a:srgbClr val="FFC000"/>
            </a:solidFill>
            <a:effectLst/>
            <a:latin typeface="Calibri"/>
            <a:ea typeface="+mn-ea"/>
            <a:cs typeface="+mn-cs"/>
          </a:endParaRPr>
        </a:p>
      </dsp:txBody>
      <dsp:txXfrm>
        <a:off x="1934446" y="1878298"/>
        <a:ext cx="1270513" cy="853664"/>
      </dsp:txXfrm>
    </dsp:sp>
    <dsp:sp modelId="{79FECECE-DC2E-4374-99BF-14107657A004}">
      <dsp:nvSpPr>
        <dsp:cNvPr id="0" name=""/>
        <dsp:cNvSpPr/>
      </dsp:nvSpPr>
      <dsp:spPr>
        <a:xfrm>
          <a:off x="5918382" y="3530326"/>
          <a:ext cx="436436" cy="436436"/>
        </a:xfrm>
        <a:prstGeom prst="ellipse">
          <a:avLst/>
        </a:prstGeom>
        <a:noFill/>
        <a:ln w="2642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6719F7-83E5-428A-847E-867FD1DA8B2C}">
      <dsp:nvSpPr>
        <dsp:cNvPr id="0" name=""/>
        <dsp:cNvSpPr/>
      </dsp:nvSpPr>
      <dsp:spPr>
        <a:xfrm>
          <a:off x="4981709" y="1531956"/>
          <a:ext cx="1329261" cy="9374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5921" tIns="0" rIns="0" bIns="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rgbClr val="9BBB59"/>
              </a:solidFill>
              <a:effectLst/>
              <a:latin typeface="Calibri"/>
              <a:ea typeface="+mn-ea"/>
              <a:cs typeface="+mn-cs"/>
            </a:rPr>
            <a:t>Employment </a:t>
          </a:r>
          <a:br>
            <a:rPr lang="en-US" sz="1200" b="1" kern="1200" dirty="0">
              <a:solidFill>
                <a:srgbClr val="9BBB59"/>
              </a:solidFill>
              <a:effectLst/>
              <a:latin typeface="Calibri"/>
              <a:ea typeface="+mn-ea"/>
              <a:cs typeface="+mn-cs"/>
            </a:rPr>
          </a:br>
          <a:r>
            <a:rPr lang="en-US" sz="1200" b="1" kern="1200" dirty="0">
              <a:solidFill>
                <a:srgbClr val="9BBB59"/>
              </a:solidFill>
              <a:effectLst/>
              <a:latin typeface="Calibri"/>
              <a:ea typeface="+mn-ea"/>
              <a:cs typeface="+mn-cs"/>
            </a:rPr>
            <a:t>and Civic </a:t>
          </a:r>
          <a:br>
            <a:rPr lang="en-US" sz="1200" b="1" kern="1200" dirty="0">
              <a:solidFill>
                <a:srgbClr val="9BBB59"/>
              </a:solidFill>
              <a:effectLst/>
              <a:latin typeface="Calibri"/>
              <a:ea typeface="+mn-ea"/>
              <a:cs typeface="+mn-cs"/>
            </a:rPr>
          </a:br>
          <a:r>
            <a:rPr lang="en-US" sz="1200" b="1" kern="1200" dirty="0">
              <a:solidFill>
                <a:srgbClr val="9BBB59"/>
              </a:solidFill>
              <a:effectLst/>
              <a:latin typeface="Calibri"/>
              <a:ea typeface="+mn-ea"/>
              <a:cs typeface="+mn-cs"/>
            </a:rPr>
            <a:t>Connections</a:t>
          </a:r>
          <a:endParaRPr lang="en-US" sz="1400" b="0" kern="1200" dirty="0">
            <a:solidFill>
              <a:srgbClr val="9BBB59"/>
            </a:solidFill>
            <a:latin typeface="Calibri"/>
            <a:ea typeface="+mn-ea"/>
            <a:cs typeface="+mn-cs"/>
          </a:endParaRPr>
        </a:p>
      </dsp:txBody>
      <dsp:txXfrm>
        <a:off x="4981709" y="1531956"/>
        <a:ext cx="1329261" cy="9374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76" tIns="46238" rIns="92476" bIns="46238" rtlCol="0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7" y="0"/>
            <a:ext cx="3011699" cy="461804"/>
          </a:xfrm>
          <a:prstGeom prst="rect">
            <a:avLst/>
          </a:prstGeom>
        </p:spPr>
        <p:txBody>
          <a:bodyPr vert="horz" lIns="92476" tIns="46238" rIns="92476" bIns="46238" rtlCol="0"/>
          <a:lstStyle>
            <a:lvl1pPr algn="r">
              <a:defRPr sz="1100"/>
            </a:lvl1pPr>
          </a:lstStyle>
          <a:p>
            <a:fld id="{A2DC1D50-C10F-40A7-A0B3-097AD37558EB}" type="datetimeFigureOut">
              <a:rPr lang="en-US" smtClean="0"/>
              <a:pPr/>
              <a:t>11/6/2016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76" tIns="46238" rIns="92476" bIns="46238" rtlCol="0" anchor="b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7" y="8772668"/>
            <a:ext cx="3011699" cy="461804"/>
          </a:xfrm>
          <a:prstGeom prst="rect">
            <a:avLst/>
          </a:prstGeom>
        </p:spPr>
        <p:txBody>
          <a:bodyPr vert="horz" lIns="92476" tIns="46238" rIns="92476" bIns="46238" rtlCol="0" anchor="b"/>
          <a:lstStyle>
            <a:lvl1pPr algn="r">
              <a:defRPr sz="1100"/>
            </a:lvl1pPr>
          </a:lstStyle>
          <a:p>
            <a:fld id="{F73FFFE1-C79C-44DF-A8D7-C016D6491CA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02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3476F0-FF3E-47FD-A114-059F151E0260}" type="datetimeFigureOut">
              <a:rPr lang="en-US" smtClean="0"/>
              <a:t>11/6/2016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387850"/>
            <a:ext cx="5559425" cy="4156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F80C1B-272E-4E81-A774-03D528C7E0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930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BBD82-15D8-4A91-A716-F4F06F3A800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739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F80C1B-272E-4E81-A774-03D528C7E0BB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52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werPoint_template_blackheaderwithgradient.jpg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38522"/>
            <a:ext cx="9139950" cy="319478"/>
          </a:xfrm>
          <a:prstGeom prst="rect">
            <a:avLst/>
          </a:prstGeom>
          <a:solidFill>
            <a:srgbClr val="E7B96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2C67-64F4-7740-94E5-CEAB0CE1FA6D}" type="datetimeFigureOut">
              <a:rPr lang="en-US" smtClean="0"/>
              <a:pPr/>
              <a:t>11/6/2016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B74A2-3D21-594C-AE9A-51CF906CA9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werPoint_template_blackheaderwithgradient.jpg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38522"/>
            <a:ext cx="9139950" cy="319478"/>
          </a:xfrm>
          <a:prstGeom prst="rect">
            <a:avLst/>
          </a:prstGeom>
          <a:solidFill>
            <a:srgbClr val="E7B96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9524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2C67-64F4-7740-94E5-CEAB0CE1FA6D}" type="datetimeFigureOut">
              <a:rPr lang="en-US" smtClean="0">
                <a:solidFill>
                  <a:srgbClr val="1F497D">
                    <a:tint val="75000"/>
                  </a:srgbClr>
                </a:solidFill>
              </a:rPr>
              <a:pPr/>
              <a:t>11/6/2016</a:t>
            </a:fld>
            <a:endParaRPr lang="en-US" dirty="0">
              <a:solidFill>
                <a:srgbClr val="1F497D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B74A2-3D21-594C-AE9A-51CF906CA9CA}" type="slidenum">
              <a:rPr lang="en-US" smtClean="0">
                <a:solidFill>
                  <a:srgbClr val="1F497D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F497D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985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werPoint_template_blackheaderwithgradient.jpg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019230"/>
            <a:ext cx="2133600" cy="365125"/>
          </a:xfrm>
        </p:spPr>
        <p:txBody>
          <a:bodyPr/>
          <a:lstStyle/>
          <a:p>
            <a:fld id="{B2DB74A2-3D21-594C-AE9A-51CF906CA9CA}" type="slidenum">
              <a:rPr lang="en-US" smtClean="0">
                <a:solidFill>
                  <a:srgbClr val="1F497D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F497D">
                  <a:tint val="75000"/>
                </a:srgbClr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6538522"/>
            <a:ext cx="9139950" cy="319478"/>
          </a:xfrm>
          <a:prstGeom prst="rect">
            <a:avLst/>
          </a:prstGeom>
          <a:solidFill>
            <a:srgbClr val="E7B96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3044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2C67-64F4-7740-94E5-CEAB0CE1FA6D}" type="datetimeFigureOut">
              <a:rPr lang="en-US" smtClean="0">
                <a:solidFill>
                  <a:srgbClr val="1F497D">
                    <a:tint val="75000"/>
                  </a:srgbClr>
                </a:solidFill>
              </a:rPr>
              <a:pPr/>
              <a:t>11/6/2016</a:t>
            </a:fld>
            <a:endParaRPr lang="en-US" dirty="0">
              <a:solidFill>
                <a:srgbClr val="1F497D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B74A2-3D21-594C-AE9A-51CF906CA9CA}" type="slidenum">
              <a:rPr lang="en-US" smtClean="0">
                <a:solidFill>
                  <a:srgbClr val="1F497D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F497D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523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2C67-64F4-7740-94E5-CEAB0CE1FA6D}" type="datetimeFigureOut">
              <a:rPr lang="en-US" smtClean="0">
                <a:solidFill>
                  <a:srgbClr val="1F497D">
                    <a:tint val="75000"/>
                  </a:srgbClr>
                </a:solidFill>
              </a:rPr>
              <a:pPr/>
              <a:t>11/6/2016</a:t>
            </a:fld>
            <a:endParaRPr lang="en-US" dirty="0">
              <a:solidFill>
                <a:srgbClr val="1F497D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B74A2-3D21-594C-AE9A-51CF906CA9CA}" type="slidenum">
              <a:rPr lang="en-US" smtClean="0">
                <a:solidFill>
                  <a:srgbClr val="1F497D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F497D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3021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2C67-64F4-7740-94E5-CEAB0CE1FA6D}" type="datetimeFigureOut">
              <a:rPr lang="en-US" smtClean="0">
                <a:solidFill>
                  <a:srgbClr val="1F497D">
                    <a:tint val="75000"/>
                  </a:srgbClr>
                </a:solidFill>
              </a:rPr>
              <a:pPr/>
              <a:t>11/6/2016</a:t>
            </a:fld>
            <a:endParaRPr lang="en-US" dirty="0">
              <a:solidFill>
                <a:srgbClr val="1F497D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B74A2-3D21-594C-AE9A-51CF906CA9CA}" type="slidenum">
              <a:rPr lang="en-US" smtClean="0">
                <a:solidFill>
                  <a:srgbClr val="1F497D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F497D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0809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2C67-64F4-7740-94E5-CEAB0CE1FA6D}" type="datetimeFigureOut">
              <a:rPr lang="en-US" smtClean="0">
                <a:solidFill>
                  <a:srgbClr val="1F497D">
                    <a:tint val="75000"/>
                  </a:srgbClr>
                </a:solidFill>
              </a:rPr>
              <a:pPr/>
              <a:t>11/6/2016</a:t>
            </a:fld>
            <a:endParaRPr lang="en-US" dirty="0">
              <a:solidFill>
                <a:srgbClr val="1F497D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B74A2-3D21-594C-AE9A-51CF906CA9CA}" type="slidenum">
              <a:rPr lang="en-US" smtClean="0">
                <a:solidFill>
                  <a:srgbClr val="1F497D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F497D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1973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2C67-64F4-7740-94E5-CEAB0CE1FA6D}" type="datetimeFigureOut">
              <a:rPr lang="en-US" smtClean="0">
                <a:solidFill>
                  <a:srgbClr val="1F497D">
                    <a:tint val="75000"/>
                  </a:srgbClr>
                </a:solidFill>
              </a:rPr>
              <a:pPr/>
              <a:t>11/6/2016</a:t>
            </a:fld>
            <a:endParaRPr lang="en-US" dirty="0">
              <a:solidFill>
                <a:srgbClr val="1F497D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B74A2-3D21-594C-AE9A-51CF906CA9CA}" type="slidenum">
              <a:rPr lang="en-US" smtClean="0">
                <a:solidFill>
                  <a:srgbClr val="1F497D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F497D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1970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2C67-64F4-7740-94E5-CEAB0CE1FA6D}" type="datetimeFigureOut">
              <a:rPr lang="en-US" smtClean="0">
                <a:solidFill>
                  <a:srgbClr val="1F497D">
                    <a:tint val="75000"/>
                  </a:srgbClr>
                </a:solidFill>
              </a:rPr>
              <a:pPr/>
              <a:t>11/6/2016</a:t>
            </a:fld>
            <a:endParaRPr lang="en-US" dirty="0">
              <a:solidFill>
                <a:srgbClr val="1F497D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B74A2-3D21-594C-AE9A-51CF906CA9CA}" type="slidenum">
              <a:rPr lang="en-US" smtClean="0">
                <a:solidFill>
                  <a:srgbClr val="1F497D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F497D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033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2C67-64F4-7740-94E5-CEAB0CE1FA6D}" type="datetimeFigureOut">
              <a:rPr lang="en-US" smtClean="0"/>
              <a:pPr/>
              <a:t>11/6/2016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B74A2-3D21-594C-AE9A-51CF906CA9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2C67-64F4-7740-94E5-CEAB0CE1FA6D}" type="datetimeFigureOut">
              <a:rPr lang="en-US" smtClean="0">
                <a:solidFill>
                  <a:srgbClr val="1F497D">
                    <a:tint val="75000"/>
                  </a:srgbClr>
                </a:solidFill>
              </a:rPr>
              <a:pPr/>
              <a:t>11/6/2016</a:t>
            </a:fld>
            <a:endParaRPr lang="en-US" dirty="0">
              <a:solidFill>
                <a:srgbClr val="1F497D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B74A2-3D21-594C-AE9A-51CF906CA9CA}" type="slidenum">
              <a:rPr lang="en-US" smtClean="0">
                <a:solidFill>
                  <a:srgbClr val="1F497D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F497D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8874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werPoint_template_blackheaderwithgradient.jpg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38522"/>
            <a:ext cx="9139950" cy="319478"/>
          </a:xfrm>
          <a:prstGeom prst="rect">
            <a:avLst/>
          </a:prstGeom>
          <a:solidFill>
            <a:srgbClr val="E7B96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2283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2C67-64F4-7740-94E5-CEAB0CE1FA6D}" type="datetimeFigureOut">
              <a:rPr lang="en-US" smtClean="0">
                <a:solidFill>
                  <a:srgbClr val="1F497D">
                    <a:tint val="75000"/>
                  </a:srgbClr>
                </a:solidFill>
              </a:rPr>
              <a:pPr/>
              <a:t>11/6/2016</a:t>
            </a:fld>
            <a:endParaRPr lang="en-US" dirty="0">
              <a:solidFill>
                <a:srgbClr val="1F497D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B74A2-3D21-594C-AE9A-51CF906CA9CA}" type="slidenum">
              <a:rPr lang="en-US" smtClean="0">
                <a:solidFill>
                  <a:srgbClr val="1F497D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F497D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2536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werPoint_template_blackheaderwithgradient.jpg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019230"/>
            <a:ext cx="2133600" cy="365125"/>
          </a:xfrm>
        </p:spPr>
        <p:txBody>
          <a:bodyPr/>
          <a:lstStyle/>
          <a:p>
            <a:fld id="{B2DB74A2-3D21-594C-AE9A-51CF906CA9CA}" type="slidenum">
              <a:rPr lang="en-US" smtClean="0">
                <a:solidFill>
                  <a:srgbClr val="1F497D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F497D">
                  <a:tint val="75000"/>
                </a:srgbClr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6538522"/>
            <a:ext cx="9139950" cy="319478"/>
          </a:xfrm>
          <a:prstGeom prst="rect">
            <a:avLst/>
          </a:prstGeom>
          <a:solidFill>
            <a:srgbClr val="E7B96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6995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2C67-64F4-7740-94E5-CEAB0CE1FA6D}" type="datetimeFigureOut">
              <a:rPr lang="en-US" smtClean="0">
                <a:solidFill>
                  <a:srgbClr val="1F497D">
                    <a:tint val="75000"/>
                  </a:srgbClr>
                </a:solidFill>
              </a:rPr>
              <a:pPr/>
              <a:t>11/6/2016</a:t>
            </a:fld>
            <a:endParaRPr lang="en-US" dirty="0">
              <a:solidFill>
                <a:srgbClr val="1F497D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B74A2-3D21-594C-AE9A-51CF906CA9CA}" type="slidenum">
              <a:rPr lang="en-US" smtClean="0">
                <a:solidFill>
                  <a:srgbClr val="1F497D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F497D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8858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2C67-64F4-7740-94E5-CEAB0CE1FA6D}" type="datetimeFigureOut">
              <a:rPr lang="en-US" smtClean="0">
                <a:solidFill>
                  <a:srgbClr val="1F497D">
                    <a:tint val="75000"/>
                  </a:srgbClr>
                </a:solidFill>
              </a:rPr>
              <a:pPr/>
              <a:t>11/6/2016</a:t>
            </a:fld>
            <a:endParaRPr lang="en-US" dirty="0">
              <a:solidFill>
                <a:srgbClr val="1F497D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B74A2-3D21-594C-AE9A-51CF906CA9CA}" type="slidenum">
              <a:rPr lang="en-US" smtClean="0">
                <a:solidFill>
                  <a:srgbClr val="1F497D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F497D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00417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2C67-64F4-7740-94E5-CEAB0CE1FA6D}" type="datetimeFigureOut">
              <a:rPr lang="en-US" smtClean="0">
                <a:solidFill>
                  <a:srgbClr val="1F497D">
                    <a:tint val="75000"/>
                  </a:srgbClr>
                </a:solidFill>
              </a:rPr>
              <a:pPr/>
              <a:t>11/6/2016</a:t>
            </a:fld>
            <a:endParaRPr lang="en-US" dirty="0">
              <a:solidFill>
                <a:srgbClr val="1F497D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B74A2-3D21-594C-AE9A-51CF906CA9CA}" type="slidenum">
              <a:rPr lang="en-US" smtClean="0">
                <a:solidFill>
                  <a:srgbClr val="1F497D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F497D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85190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2C67-64F4-7740-94E5-CEAB0CE1FA6D}" type="datetimeFigureOut">
              <a:rPr lang="en-US" smtClean="0">
                <a:solidFill>
                  <a:srgbClr val="1F497D">
                    <a:tint val="75000"/>
                  </a:srgbClr>
                </a:solidFill>
              </a:rPr>
              <a:pPr/>
              <a:t>11/6/2016</a:t>
            </a:fld>
            <a:endParaRPr lang="en-US" dirty="0">
              <a:solidFill>
                <a:srgbClr val="1F497D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B74A2-3D21-594C-AE9A-51CF906CA9CA}" type="slidenum">
              <a:rPr lang="en-US" smtClean="0">
                <a:solidFill>
                  <a:srgbClr val="1F497D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F497D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5496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2C67-64F4-7740-94E5-CEAB0CE1FA6D}" type="datetimeFigureOut">
              <a:rPr lang="en-US" smtClean="0">
                <a:solidFill>
                  <a:srgbClr val="1F497D">
                    <a:tint val="75000"/>
                  </a:srgbClr>
                </a:solidFill>
              </a:rPr>
              <a:pPr/>
              <a:t>11/6/2016</a:t>
            </a:fld>
            <a:endParaRPr lang="en-US" dirty="0">
              <a:solidFill>
                <a:srgbClr val="1F497D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B74A2-3D21-594C-AE9A-51CF906CA9CA}" type="slidenum">
              <a:rPr lang="en-US" smtClean="0">
                <a:solidFill>
                  <a:srgbClr val="1F497D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F497D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9215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2C67-64F4-7740-94E5-CEAB0CE1FA6D}" type="datetimeFigureOut">
              <a:rPr lang="en-US" smtClean="0">
                <a:solidFill>
                  <a:srgbClr val="1F497D">
                    <a:tint val="75000"/>
                  </a:srgbClr>
                </a:solidFill>
              </a:rPr>
              <a:pPr/>
              <a:t>11/6/2016</a:t>
            </a:fld>
            <a:endParaRPr lang="en-US" dirty="0">
              <a:solidFill>
                <a:srgbClr val="1F497D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B74A2-3D21-594C-AE9A-51CF906CA9CA}" type="slidenum">
              <a:rPr lang="en-US" smtClean="0">
                <a:solidFill>
                  <a:srgbClr val="1F497D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F497D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438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werPoint_template_blackheaderwithgradient.jpg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4049" y="0"/>
            <a:ext cx="91359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019230"/>
            <a:ext cx="2133600" cy="365125"/>
          </a:xfrm>
        </p:spPr>
        <p:txBody>
          <a:bodyPr/>
          <a:lstStyle/>
          <a:p>
            <a:fld id="{B2DB74A2-3D21-594C-AE9A-51CF906CA9C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538522"/>
            <a:ext cx="9139950" cy="319478"/>
          </a:xfrm>
          <a:prstGeom prst="rect">
            <a:avLst/>
          </a:prstGeom>
          <a:solidFill>
            <a:srgbClr val="E7B96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2C67-64F4-7740-94E5-CEAB0CE1FA6D}" type="datetimeFigureOut">
              <a:rPr lang="en-US" smtClean="0">
                <a:solidFill>
                  <a:srgbClr val="1F497D">
                    <a:tint val="75000"/>
                  </a:srgbClr>
                </a:solidFill>
              </a:rPr>
              <a:pPr/>
              <a:t>11/6/2016</a:t>
            </a:fld>
            <a:endParaRPr lang="en-US" dirty="0">
              <a:solidFill>
                <a:srgbClr val="1F497D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B74A2-3D21-594C-AE9A-51CF906CA9CA}" type="slidenum">
              <a:rPr lang="en-US" smtClean="0">
                <a:solidFill>
                  <a:srgbClr val="1F497D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F497D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040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2C67-64F4-7740-94E5-CEAB0CE1FA6D}" type="datetimeFigureOut">
              <a:rPr lang="en-US" smtClean="0"/>
              <a:pPr/>
              <a:t>11/6/2016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B74A2-3D21-594C-AE9A-51CF906CA9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2C67-64F4-7740-94E5-CEAB0CE1FA6D}" type="datetimeFigureOut">
              <a:rPr lang="en-US" smtClean="0"/>
              <a:pPr/>
              <a:t>11/6/2016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B74A2-3D21-594C-AE9A-51CF906CA9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2C67-64F4-7740-94E5-CEAB0CE1FA6D}" type="datetimeFigureOut">
              <a:rPr lang="en-US" smtClean="0"/>
              <a:pPr/>
              <a:t>11/6/2016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B74A2-3D21-594C-AE9A-51CF906CA9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2C67-64F4-7740-94E5-CEAB0CE1FA6D}" type="datetimeFigureOut">
              <a:rPr lang="en-US" smtClean="0"/>
              <a:pPr/>
              <a:t>11/6/2016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B74A2-3D21-594C-AE9A-51CF906CA9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2C67-64F4-7740-94E5-CEAB0CE1FA6D}" type="datetimeFigureOut">
              <a:rPr lang="en-US" smtClean="0"/>
              <a:pPr/>
              <a:t>11/6/2016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B74A2-3D21-594C-AE9A-51CF906CA9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2C67-64F4-7740-94E5-CEAB0CE1FA6D}" type="datetimeFigureOut">
              <a:rPr lang="en-US" smtClean="0"/>
              <a:pPr/>
              <a:t>11/6/2016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B74A2-3D21-594C-AE9A-51CF906CA9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8039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05960"/>
            <a:ext cx="8229600" cy="4130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 descr="PowerPoint_template_content header with gradient.jpg"/>
          <p:cNvPicPr>
            <a:picLocks noChangeAspect="1"/>
          </p:cNvPicPr>
          <p:nvPr userDrawn="1"/>
        </p:nvPicPr>
        <p:blipFill>
          <a:blip r:embed="rId12" cstate="email"/>
          <a:srcRect/>
          <a:stretch>
            <a:fillRect/>
          </a:stretch>
        </p:blipFill>
        <p:spPr>
          <a:xfrm>
            <a:off x="-3791" y="0"/>
            <a:ext cx="9135901" cy="534573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6538522"/>
            <a:ext cx="9139950" cy="319478"/>
          </a:xfrm>
          <a:prstGeom prst="rect">
            <a:avLst/>
          </a:prstGeom>
          <a:solidFill>
            <a:srgbClr val="E7B96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39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D2C67-64F4-7740-94E5-CEAB0CE1FA6D}" type="datetimeFigureOut">
              <a:rPr lang="en-US" smtClean="0"/>
              <a:pPr/>
              <a:t>11/6/2016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739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B74A2-3D21-594C-AE9A-51CF906CA9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41A7A7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89898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CB7A2D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8039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05960"/>
            <a:ext cx="8229600" cy="4130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 descr="PowerPoint_template_content header with gradient.jpg"/>
          <p:cNvPicPr>
            <a:picLocks noChangeAspect="1"/>
          </p:cNvPicPr>
          <p:nvPr userDrawn="1"/>
        </p:nvPicPr>
        <p:blipFill>
          <a:blip r:embed="rId12" cstate="email"/>
          <a:srcRect/>
          <a:stretch>
            <a:fillRect/>
          </a:stretch>
        </p:blipFill>
        <p:spPr>
          <a:xfrm>
            <a:off x="-3791" y="0"/>
            <a:ext cx="9135901" cy="534573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6538522"/>
            <a:ext cx="9139950" cy="319478"/>
          </a:xfrm>
          <a:prstGeom prst="rect">
            <a:avLst/>
          </a:prstGeom>
          <a:solidFill>
            <a:srgbClr val="E7B96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39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D2C67-64F4-7740-94E5-CEAB0CE1FA6D}" type="datetimeFigureOut">
              <a:rPr lang="en-US" smtClean="0">
                <a:solidFill>
                  <a:srgbClr val="1F497D">
                    <a:tint val="75000"/>
                  </a:srgbClr>
                </a:solidFill>
              </a:rPr>
              <a:pPr/>
              <a:t>11/6/2016</a:t>
            </a:fld>
            <a:endParaRPr lang="en-US" dirty="0">
              <a:solidFill>
                <a:srgbClr val="1F497D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739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B74A2-3D21-594C-AE9A-51CF906CA9CA}" type="slidenum">
              <a:rPr lang="en-US" smtClean="0">
                <a:solidFill>
                  <a:srgbClr val="1F497D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F497D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216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41A7A7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89898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CB7A2D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8039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05960"/>
            <a:ext cx="8229600" cy="4130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 descr="PowerPoint_template_content header with gradient.jpg"/>
          <p:cNvPicPr>
            <a:picLocks noChangeAspect="1"/>
          </p:cNvPicPr>
          <p:nvPr userDrawn="1"/>
        </p:nvPicPr>
        <p:blipFill>
          <a:blip r:embed="rId12" cstate="email"/>
          <a:srcRect/>
          <a:stretch>
            <a:fillRect/>
          </a:stretch>
        </p:blipFill>
        <p:spPr>
          <a:xfrm>
            <a:off x="-3791" y="0"/>
            <a:ext cx="9135901" cy="534573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6538522"/>
            <a:ext cx="9139950" cy="319478"/>
          </a:xfrm>
          <a:prstGeom prst="rect">
            <a:avLst/>
          </a:prstGeom>
          <a:solidFill>
            <a:srgbClr val="E7B96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39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D2C67-64F4-7740-94E5-CEAB0CE1FA6D}" type="datetimeFigureOut">
              <a:rPr lang="en-US" smtClean="0">
                <a:solidFill>
                  <a:srgbClr val="1F497D">
                    <a:tint val="75000"/>
                  </a:srgbClr>
                </a:solidFill>
              </a:rPr>
              <a:pPr/>
              <a:t>11/6/2016</a:t>
            </a:fld>
            <a:endParaRPr lang="en-US" dirty="0">
              <a:solidFill>
                <a:srgbClr val="1F497D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739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B74A2-3D21-594C-AE9A-51CF906CA9CA}" type="slidenum">
              <a:rPr lang="en-US" smtClean="0">
                <a:solidFill>
                  <a:srgbClr val="1F497D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F497D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641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41A7A7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89898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CB7A2D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11" Type="http://schemas.openxmlformats.org/officeDocument/2006/relationships/image" Target="../media/image12.png"/><Relationship Id="rId5" Type="http://schemas.openxmlformats.org/officeDocument/2006/relationships/diagramColors" Target="../diagrams/colors2.xml"/><Relationship Id="rId10" Type="http://schemas.openxmlformats.org/officeDocument/2006/relationships/image" Target="../media/image11.png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mpreston@nationalchurchresidences.or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31031"/>
            <a:ext cx="6400800" cy="907472"/>
          </a:xfrm>
        </p:spPr>
        <p:txBody>
          <a:bodyPr>
            <a:normAutofit/>
          </a:bodyPr>
          <a:lstStyle/>
          <a:p>
            <a:pPr lvl="0"/>
            <a:r>
              <a:rPr lang="en-US" b="1" kern="0" dirty="0"/>
              <a:t>November, 2016</a:t>
            </a:r>
            <a:endParaRPr lang="en-US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5800" y="1752601"/>
            <a:ext cx="7772400" cy="15784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Commons at Imperial Hotel</a:t>
            </a:r>
          </a:p>
        </p:txBody>
      </p:sp>
      <p:sp>
        <p:nvSpPr>
          <p:cNvPr id="116" name="Subtitle 2"/>
          <p:cNvSpPr txBox="1">
            <a:spLocks/>
          </p:cNvSpPr>
          <p:nvPr/>
        </p:nvSpPr>
        <p:spPr>
          <a:xfrm>
            <a:off x="1371600" y="3123210"/>
            <a:ext cx="6400800" cy="222662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Mike Preston, M.S.W. </a:t>
            </a:r>
          </a:p>
          <a:p>
            <a:r>
              <a:rPr lang="en-US" dirty="0"/>
              <a:t>Regional  Director for Supportive Housing</a:t>
            </a:r>
          </a:p>
          <a:p>
            <a:r>
              <a:rPr lang="en-US" dirty="0"/>
              <a:t>National Church Residences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899" y="403747"/>
            <a:ext cx="8229600" cy="1143000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</a:pPr>
            <a:r>
              <a:rPr lang="en-US" sz="2400" b="1" dirty="0">
                <a:solidFill>
                  <a:schemeClr val="accent6"/>
                </a:solidFill>
                <a:ea typeface="Times New Roman"/>
              </a:rPr>
              <a:t>The Commons at Imperial Hotel </a:t>
            </a:r>
            <a:br>
              <a:rPr lang="en-US" sz="2400" b="1" dirty="0">
                <a:solidFill>
                  <a:schemeClr val="accent6"/>
                </a:solidFill>
                <a:ea typeface="Times New Roman"/>
              </a:rPr>
            </a:br>
            <a:r>
              <a:rPr lang="en-US" sz="2400" b="1" dirty="0">
                <a:solidFill>
                  <a:schemeClr val="accent6"/>
                </a:solidFill>
                <a:ea typeface="Times New Roman"/>
              </a:rPr>
              <a:t>Resident Engagement Rate with Supportive Services in 2016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46926" y="6249739"/>
            <a:ext cx="77970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en-US" sz="1100" i="1" dirty="0"/>
              <a:t>Source: </a:t>
            </a:r>
            <a:r>
              <a:rPr lang="en-US" sz="1100" i="1" dirty="0" err="1"/>
              <a:t>Care</a:t>
            </a:r>
            <a:r>
              <a:rPr lang="en-US" sz="1100" i="1" dirty="0" err="1">
                <a:ea typeface="Times New Roman"/>
              </a:rPr>
              <a:t>Guide</a:t>
            </a:r>
            <a:r>
              <a:rPr lang="en-US" sz="1100" i="1" dirty="0">
                <a:ea typeface="Times New Roman"/>
              </a:rPr>
              <a:t> CM Notes Report  2016 YTD</a:t>
            </a:r>
            <a:endParaRPr lang="en-US" sz="1100" i="1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537" y="1701122"/>
            <a:ext cx="6507678" cy="411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ounded Rectangle 10"/>
          <p:cNvSpPr/>
          <p:nvPr/>
        </p:nvSpPr>
        <p:spPr>
          <a:xfrm>
            <a:off x="938151" y="1460661"/>
            <a:ext cx="7065818" cy="4619501"/>
          </a:xfrm>
          <a:prstGeom prst="roundRect">
            <a:avLst>
              <a:gd name="adj" fmla="val 13839"/>
            </a:avLst>
          </a:prstGeom>
          <a:noFill/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484496" y="4968739"/>
            <a:ext cx="4068127" cy="156966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solidFill>
                  <a:schemeClr val="accent2"/>
                </a:solidFill>
                <a:latin typeface="Impact" pitchFamily="34" charset="0"/>
              </a:rPr>
              <a:t>100%</a:t>
            </a:r>
          </a:p>
        </p:txBody>
      </p:sp>
    </p:spTree>
    <p:extLst>
      <p:ext uri="{BB962C8B-B14F-4D97-AF65-F5344CB8AC3E}">
        <p14:creationId xmlns:p14="http://schemas.microsoft.com/office/powerpoint/2010/main" val="34193130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978074740"/>
              </p:ext>
            </p:extLst>
          </p:nvPr>
        </p:nvGraphicFramePr>
        <p:xfrm>
          <a:off x="1086904" y="2168092"/>
          <a:ext cx="6545407" cy="3970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 Box 143"/>
          <p:cNvSpPr txBox="1"/>
          <p:nvPr/>
        </p:nvSpPr>
        <p:spPr>
          <a:xfrm>
            <a:off x="5211084" y="3726419"/>
            <a:ext cx="1248311" cy="819083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alibri"/>
                <a:ea typeface="Times New Roman"/>
                <a:cs typeface="Times New Roman"/>
              </a:rPr>
              <a:t>Community Engagement</a:t>
            </a:r>
            <a:b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alibri"/>
                <a:ea typeface="Times New Roman"/>
                <a:cs typeface="Times New Roman"/>
              </a:rPr>
            </a:b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alibri"/>
                <a:ea typeface="Times New Roman"/>
                <a:cs typeface="Times New Roman"/>
              </a:rPr>
              <a:t>and Education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Times New Roman"/>
              <a:cs typeface="Times New Roman"/>
            </a:endParaRPr>
          </a:p>
        </p:txBody>
      </p:sp>
      <p:sp>
        <p:nvSpPr>
          <p:cNvPr id="5" name="Text Box 173"/>
          <p:cNvSpPr txBox="1"/>
          <p:nvPr/>
        </p:nvSpPr>
        <p:spPr>
          <a:xfrm rot="21014578">
            <a:off x="1753012" y="3580977"/>
            <a:ext cx="5844306" cy="91178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1" vert="horz" wrap="none" lIns="91440" tIns="45720" rIns="91440" bIns="45720" numCol="1" spcCol="0" rtlCol="0" fromWordArt="0" anchor="t" anchorCtr="0" forceAA="0" compatLnSpc="1">
            <a:prstTxWarp prst="textArchUp">
              <a:avLst>
                <a:gd name="adj" fmla="val 13485128"/>
              </a:avLst>
            </a:prstTxWarp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10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Times New Roman"/>
                <a:cs typeface="Times New Roman"/>
              </a:rPr>
              <a:t>Pathway to Success</a:t>
            </a: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Times New Roman"/>
              <a:cs typeface="Times New Roman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7" cstate="print">
            <a:duotone>
              <a:srgbClr val="EEECE1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46758" y="4311809"/>
            <a:ext cx="669590" cy="669578"/>
          </a:xfrm>
          <a:prstGeom prst="rect">
            <a:avLst/>
          </a:prstGeom>
        </p:spPr>
      </p:pic>
      <p:sp>
        <p:nvSpPr>
          <p:cNvPr id="7" name="Text Box 1"/>
          <p:cNvSpPr txBox="1"/>
          <p:nvPr/>
        </p:nvSpPr>
        <p:spPr>
          <a:xfrm>
            <a:off x="7815842" y="3020136"/>
            <a:ext cx="1328158" cy="521335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alibri"/>
                <a:ea typeface="Times New Roman"/>
                <a:cs typeface="Times New Roman"/>
              </a:rPr>
              <a:t>Greater Independence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Times New Roman"/>
              <a:cs typeface="Times New Roman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068709" y="2898334"/>
            <a:ext cx="870434" cy="826435"/>
            <a:chOff x="103367" y="-47669"/>
            <a:chExt cx="622300" cy="569595"/>
          </a:xfrm>
        </p:grpSpPr>
        <p:sp>
          <p:nvSpPr>
            <p:cNvPr id="9" name="Oval 8"/>
            <p:cNvSpPr/>
            <p:nvPr/>
          </p:nvSpPr>
          <p:spPr>
            <a:xfrm>
              <a:off x="103367" y="-47669"/>
              <a:ext cx="622300" cy="569595"/>
            </a:xfrm>
            <a:prstGeom prst="ellipse">
              <a:avLst/>
            </a:prstGeom>
            <a:noFill/>
            <a:ln w="26425" cap="flat" cmpd="sng" algn="ctr">
              <a:solidFill>
                <a:srgbClr val="F79646">
                  <a:lumMod val="40000"/>
                  <a:lumOff val="6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198903" y="32872"/>
              <a:ext cx="405517" cy="405517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11" name="Group 10"/>
          <p:cNvGrpSpPr/>
          <p:nvPr/>
        </p:nvGrpSpPr>
        <p:grpSpPr>
          <a:xfrm>
            <a:off x="4052865" y="2336234"/>
            <a:ext cx="870434" cy="826435"/>
            <a:chOff x="0" y="0"/>
            <a:chExt cx="622300" cy="569595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9" cstate="print">
              <a:duotone>
                <a:srgbClr val="C00000">
                  <a:shade val="45000"/>
                  <a:satMod val="135000"/>
                </a:srgb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5172" y="87465"/>
              <a:ext cx="365760" cy="365760"/>
            </a:xfrm>
            <a:prstGeom prst="rect">
              <a:avLst/>
            </a:prstGeom>
          </p:spPr>
        </p:pic>
        <p:sp>
          <p:nvSpPr>
            <p:cNvPr id="13" name="Oval 12"/>
            <p:cNvSpPr/>
            <p:nvPr/>
          </p:nvSpPr>
          <p:spPr>
            <a:xfrm>
              <a:off x="0" y="0"/>
              <a:ext cx="622300" cy="569595"/>
            </a:xfrm>
            <a:prstGeom prst="ellipse">
              <a:avLst/>
            </a:prstGeom>
            <a:noFill/>
            <a:ln w="26425" cap="flat" cmpd="sng" algn="ctr">
              <a:solidFill>
                <a:srgbClr val="C00000">
                  <a:lumMod val="20000"/>
                  <a:lumOff val="8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983109" y="2564834"/>
            <a:ext cx="870434" cy="826435"/>
            <a:chOff x="0" y="0"/>
            <a:chExt cx="622300" cy="569595"/>
          </a:xfrm>
        </p:grpSpPr>
        <p:pic>
          <p:nvPicPr>
            <p:cNvPr id="15" name="Picture 14" descr="https://www.oswego.edu/sites/all/themes/oswego/assets/icons/png/MentalHealthIcon.png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43124" y="87465"/>
              <a:ext cx="349857" cy="36576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" name="Oval 15"/>
            <p:cNvSpPr/>
            <p:nvPr/>
          </p:nvSpPr>
          <p:spPr>
            <a:xfrm>
              <a:off x="0" y="0"/>
              <a:ext cx="622300" cy="569595"/>
            </a:xfrm>
            <a:prstGeom prst="ellipse">
              <a:avLst/>
            </a:prstGeom>
            <a:noFill/>
            <a:ln w="26425" cap="flat" cmpd="sng" algn="ctr">
              <a:solidFill>
                <a:srgbClr val="FFC000">
                  <a:lumMod val="40000"/>
                  <a:lumOff val="6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123634" y="3326834"/>
            <a:ext cx="870434" cy="826435"/>
            <a:chOff x="0" y="0"/>
            <a:chExt cx="622300" cy="569595"/>
          </a:xfrm>
        </p:grpSpPr>
        <p:sp>
          <p:nvSpPr>
            <p:cNvPr id="18" name="Oval 17"/>
            <p:cNvSpPr/>
            <p:nvPr/>
          </p:nvSpPr>
          <p:spPr>
            <a:xfrm>
              <a:off x="0" y="0"/>
              <a:ext cx="622300" cy="569595"/>
            </a:xfrm>
            <a:prstGeom prst="ellipse">
              <a:avLst/>
            </a:prstGeom>
            <a:noFill/>
            <a:ln w="26425" cap="flat" cmpd="sng" algn="ctr">
              <a:solidFill>
                <a:srgbClr val="4BACC6">
                  <a:lumMod val="40000"/>
                  <a:lumOff val="6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pic>
          <p:nvPicPr>
            <p:cNvPr id="19" name="Picture 18" descr="https://encrypted-tbn3.gstatic.com/images?q=tbn:ANd9GcR3Y5vYz74TEw3t-yH3rzCyKps7WDNcPJBKrqWdMQcFuaW2ueFM"/>
            <p:cNvPicPr>
              <a:picLocks noChangeAspect="1"/>
            </p:cNvPicPr>
            <p:nvPr/>
          </p:nvPicPr>
          <p:blipFill>
            <a:blip r:embed="rId11" cstate="print">
              <a:duotone>
                <a:srgbClr val="4BACC6">
                  <a:shade val="45000"/>
                  <a:satMod val="135000"/>
                </a:srgb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889" y="112888"/>
              <a:ext cx="361244" cy="36124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0" name="Group 19"/>
          <p:cNvGrpSpPr/>
          <p:nvPr/>
        </p:nvGrpSpPr>
        <p:grpSpPr>
          <a:xfrm>
            <a:off x="5180209" y="2143259"/>
            <a:ext cx="870434" cy="826435"/>
            <a:chOff x="0" y="0"/>
            <a:chExt cx="622300" cy="569595"/>
          </a:xfrm>
        </p:grpSpPr>
        <p:sp>
          <p:nvSpPr>
            <p:cNvPr id="21" name="Oval 20"/>
            <p:cNvSpPr/>
            <p:nvPr/>
          </p:nvSpPr>
          <p:spPr>
            <a:xfrm>
              <a:off x="0" y="0"/>
              <a:ext cx="622300" cy="569595"/>
            </a:xfrm>
            <a:prstGeom prst="ellipse">
              <a:avLst/>
            </a:prstGeom>
            <a:noFill/>
            <a:ln w="26425" cap="flat" cmpd="sng" algn="ctr">
              <a:solidFill>
                <a:srgbClr val="8064A2">
                  <a:lumMod val="40000"/>
                  <a:lumOff val="6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pic>
          <p:nvPicPr>
            <p:cNvPr id="22" name="Picture 21" descr="http://cdn.mysitemyway.com/etc-mysitemyway/icons/legacy-previews/icons/magic-marker-icons-people-things/115764-magic-marker-icon-people-things-hat-graduation.png"/>
            <p:cNvPicPr>
              <a:picLocks noChangeAspect="1"/>
            </p:cNvPicPr>
            <p:nvPr/>
          </p:nvPicPr>
          <p:blipFill rotWithShape="1">
            <a:blip r:embed="rId12" cstate="print">
              <a:duotone>
                <a:srgbClr val="8064A2">
                  <a:shade val="45000"/>
                  <a:satMod val="135000"/>
                </a:srgb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57150" y="76200"/>
              <a:ext cx="533400" cy="41910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23" name="Group 22"/>
          <p:cNvGrpSpPr/>
          <p:nvPr/>
        </p:nvGrpSpPr>
        <p:grpSpPr>
          <a:xfrm>
            <a:off x="6183509" y="1959426"/>
            <a:ext cx="870434" cy="1045959"/>
            <a:chOff x="0" y="-16922"/>
            <a:chExt cx="622300" cy="720602"/>
          </a:xfrm>
        </p:grpSpPr>
        <p:sp>
          <p:nvSpPr>
            <p:cNvPr id="24" name="Oval 23"/>
            <p:cNvSpPr/>
            <p:nvPr/>
          </p:nvSpPr>
          <p:spPr>
            <a:xfrm>
              <a:off x="0" y="33867"/>
              <a:ext cx="622300" cy="569595"/>
            </a:xfrm>
            <a:prstGeom prst="ellipse">
              <a:avLst/>
            </a:prstGeom>
            <a:noFill/>
            <a:ln w="26425" cap="flat" cmpd="sng" algn="ctr">
              <a:solidFill>
                <a:srgbClr val="9BBB59">
                  <a:lumMod val="60000"/>
                  <a:lumOff val="4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5" name="Text Box 157"/>
            <p:cNvSpPr txBox="1"/>
            <p:nvPr/>
          </p:nvSpPr>
          <p:spPr>
            <a:xfrm>
              <a:off x="118673" y="-16922"/>
              <a:ext cx="466725" cy="720602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400" b="0" i="0" u="none" strike="noStrike" kern="0" cap="none" spc="0" normalizeH="0" baseline="0" noProof="0" dirty="0">
                  <a:ln>
                    <a:noFill/>
                  </a:ln>
                  <a:solidFill>
                    <a:srgbClr val="9BBB59"/>
                  </a:solidFill>
                  <a:effectLst/>
                  <a:uLnTx/>
                  <a:uFillTx/>
                  <a:latin typeface="Franklin Gothic Demi" pitchFamily="34" charset="0"/>
                  <a:ea typeface="Times New Roman"/>
                  <a:cs typeface="Times New Roman"/>
                </a:rPr>
                <a:t>$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Franklin Gothic Demi" pitchFamily="34" charset="0"/>
                <a:ea typeface="Times New Roman"/>
                <a:cs typeface="Times New Roman"/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93319" y="787598"/>
            <a:ext cx="9101369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90000"/>
              </a:lnSpc>
            </a:pPr>
            <a:r>
              <a:rPr lang="en-US" sz="2400" b="1" dirty="0">
                <a:solidFill>
                  <a:schemeClr val="accent6"/>
                </a:solidFill>
                <a:latin typeface="Calibri" pitchFamily="34" charset="0"/>
                <a:cs typeface="Calibri" pitchFamily="34" charset="0"/>
              </a:rPr>
              <a:t>Residents move from isolation to greater independence as their</a:t>
            </a:r>
          </a:p>
          <a:p>
            <a:pPr lvl="0" algn="ctr">
              <a:lnSpc>
                <a:spcPct val="90000"/>
              </a:lnSpc>
            </a:pPr>
            <a:r>
              <a:rPr lang="en-US" sz="2400" b="1" dirty="0">
                <a:solidFill>
                  <a:schemeClr val="accent6"/>
                </a:solidFill>
                <a:latin typeface="Calibri" pitchFamily="34" charset="0"/>
                <a:cs typeface="Calibri" pitchFamily="34" charset="0"/>
              </a:rPr>
              <a:t>physical, mental, emotional and financial well-being improve.</a:t>
            </a:r>
          </a:p>
        </p:txBody>
      </p:sp>
      <p:pic>
        <p:nvPicPr>
          <p:cNvPr id="36" name="Picture 35" descr="Icon of people holding their arms up in victory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032509" y="2432305"/>
            <a:ext cx="894824" cy="63429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201325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chemeClr val="accent6"/>
                </a:solidFill>
              </a:rPr>
              <a:t>Challenges: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31917"/>
            <a:ext cx="8378042" cy="4952010"/>
          </a:xfrm>
        </p:spPr>
        <p:txBody>
          <a:bodyPr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accent2"/>
                </a:solidFill>
                <a:ea typeface="Times New Roman"/>
              </a:rPr>
              <a:t>Funding for Supportive Services</a:t>
            </a:r>
          </a:p>
          <a:p>
            <a:pPr>
              <a:spcBef>
                <a:spcPts val="0"/>
              </a:spcBef>
            </a:pPr>
            <a:r>
              <a:rPr lang="en-US" sz="2000" dirty="0">
                <a:solidFill>
                  <a:schemeClr val="tx1"/>
                </a:solidFill>
                <a:ea typeface="Times New Roman"/>
              </a:rPr>
              <a:t>When the Imperial was being redeveloped, most stakeholders believed that funding for services would be available from multiple sources: </a:t>
            </a:r>
          </a:p>
          <a:p>
            <a:pPr lvl="1">
              <a:spcBef>
                <a:spcPts val="0"/>
              </a:spcBef>
            </a:pPr>
            <a:r>
              <a:rPr lang="en-US" sz="1600" dirty="0">
                <a:solidFill>
                  <a:schemeClr val="tx1"/>
                </a:solidFill>
                <a:ea typeface="Times New Roman"/>
              </a:rPr>
              <a:t>Medicaid</a:t>
            </a:r>
          </a:p>
          <a:p>
            <a:pPr lvl="1">
              <a:spcBef>
                <a:spcPts val="0"/>
              </a:spcBef>
            </a:pPr>
            <a:r>
              <a:rPr lang="en-US" sz="1600" dirty="0">
                <a:solidFill>
                  <a:schemeClr val="tx1"/>
                </a:solidFill>
                <a:ea typeface="Times New Roman"/>
              </a:rPr>
              <a:t>Tri-Jurisdictional Continuum of Care</a:t>
            </a:r>
          </a:p>
          <a:p>
            <a:pPr lvl="1">
              <a:spcBef>
                <a:spcPts val="0"/>
              </a:spcBef>
            </a:pPr>
            <a:r>
              <a:rPr lang="en-US" sz="1600" dirty="0">
                <a:solidFill>
                  <a:schemeClr val="tx1"/>
                </a:solidFill>
                <a:ea typeface="Times New Roman"/>
              </a:rPr>
              <a:t>Georgia Department of Behavioral Health and Developmental Disabilities</a:t>
            </a:r>
          </a:p>
          <a:p>
            <a:pPr lvl="1">
              <a:spcBef>
                <a:spcPts val="0"/>
              </a:spcBef>
            </a:pPr>
            <a:r>
              <a:rPr lang="en-US" sz="1600" dirty="0">
                <a:solidFill>
                  <a:schemeClr val="tx1"/>
                </a:solidFill>
                <a:ea typeface="Times New Roman"/>
              </a:rPr>
              <a:t>Fulton County Department of Human Services</a:t>
            </a:r>
          </a:p>
          <a:p>
            <a:pPr lvl="1">
              <a:spcBef>
                <a:spcPts val="0"/>
              </a:spcBef>
            </a:pPr>
            <a:r>
              <a:rPr lang="en-US" sz="1600" dirty="0">
                <a:solidFill>
                  <a:schemeClr val="tx1"/>
                </a:solidFill>
                <a:ea typeface="Times New Roman"/>
              </a:rPr>
              <a:t>City of Atlanta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sz="1600" dirty="0">
              <a:solidFill>
                <a:schemeClr val="tx1"/>
              </a:solidFill>
              <a:ea typeface="Times New Roman"/>
            </a:endParaRPr>
          </a:p>
          <a:p>
            <a:pPr>
              <a:spcBef>
                <a:spcPts val="0"/>
              </a:spcBef>
            </a:pPr>
            <a:r>
              <a:rPr lang="en-US" sz="2000" dirty="0">
                <a:solidFill>
                  <a:schemeClr val="tx1"/>
                </a:solidFill>
                <a:ea typeface="Times New Roman"/>
              </a:rPr>
              <a:t>What actually happened when the Imperial re-opened in 2014:</a:t>
            </a:r>
          </a:p>
          <a:p>
            <a:pPr lvl="1">
              <a:spcBef>
                <a:spcPts val="0"/>
              </a:spcBef>
            </a:pPr>
            <a:r>
              <a:rPr lang="en-US" sz="1600" dirty="0">
                <a:solidFill>
                  <a:schemeClr val="tx1"/>
                </a:solidFill>
                <a:ea typeface="Times New Roman"/>
              </a:rPr>
              <a:t>While states like Ohio expanded Medicaid, thereby significantly increasing access to healthcare for residents in supportive housing, Georgia opted not to expand</a:t>
            </a:r>
          </a:p>
          <a:p>
            <a:pPr lvl="1">
              <a:spcBef>
                <a:spcPts val="0"/>
              </a:spcBef>
            </a:pPr>
            <a:r>
              <a:rPr lang="en-US" sz="1600" dirty="0">
                <a:solidFill>
                  <a:schemeClr val="tx1"/>
                </a:solidFill>
                <a:ea typeface="Times New Roman"/>
              </a:rPr>
              <a:t>The Tri-J was dismantled and a new Continuum of Care was being formed</a:t>
            </a:r>
          </a:p>
          <a:p>
            <a:pPr lvl="1">
              <a:spcBef>
                <a:spcPts val="0"/>
              </a:spcBef>
            </a:pPr>
            <a:r>
              <a:rPr lang="en-US" sz="1600" dirty="0">
                <a:solidFill>
                  <a:schemeClr val="tx1"/>
                </a:solidFill>
                <a:ea typeface="Times New Roman"/>
              </a:rPr>
              <a:t>GDBHDD was overhauling it’s contracting processes, and awards were decreased</a:t>
            </a:r>
          </a:p>
          <a:p>
            <a:pPr lvl="1">
              <a:spcBef>
                <a:spcPts val="0"/>
              </a:spcBef>
            </a:pPr>
            <a:r>
              <a:rPr lang="en-US" sz="1600" dirty="0">
                <a:solidFill>
                  <a:schemeClr val="tx1"/>
                </a:solidFill>
                <a:ea typeface="Times New Roman"/>
              </a:rPr>
              <a:t>Suffering from diminishing revenues, Fulton County Human Services also cut back on contracts for vital services in PSH</a:t>
            </a:r>
          </a:p>
          <a:p>
            <a:pPr lvl="1">
              <a:spcBef>
                <a:spcPts val="0"/>
              </a:spcBef>
            </a:pPr>
            <a:r>
              <a:rPr lang="en-US" sz="1600" dirty="0">
                <a:solidFill>
                  <a:schemeClr val="tx1"/>
                </a:solidFill>
                <a:ea typeface="Times New Roman"/>
              </a:rPr>
              <a:t>While  the City provides the rental assistance,  support promised for supportive services was not available by the time the building re-opened</a:t>
            </a:r>
          </a:p>
          <a:p>
            <a:pPr lvl="1">
              <a:spcBef>
                <a:spcPts val="0"/>
              </a:spcBef>
            </a:pPr>
            <a:endParaRPr lang="en-US" sz="1600" dirty="0">
              <a:solidFill>
                <a:schemeClr val="tx1"/>
              </a:solidFill>
              <a:ea typeface="Times New Roman"/>
            </a:endParaRPr>
          </a:p>
          <a:p>
            <a:pPr lvl="1">
              <a:spcBef>
                <a:spcPts val="0"/>
              </a:spcBef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5636188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0398"/>
            <a:ext cx="8229600" cy="737763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accent6"/>
                </a:solidFill>
              </a:rPr>
              <a:t>Recognition: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31917"/>
            <a:ext cx="8378042" cy="4952010"/>
          </a:xfrm>
        </p:spPr>
        <p:txBody>
          <a:bodyPr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tx1"/>
                </a:solidFill>
                <a:ea typeface="Times New Roman"/>
              </a:rPr>
              <a:t>The Commons at Imperial Hotel is the proud recipient of many awards honoring the historic preservation of affordable housing for those special needs: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accent2"/>
                </a:solidFill>
                <a:ea typeface="Times New Roman"/>
              </a:rPr>
              <a:t>2014: 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	National Affordable Housing Tax Credit Coalition: Charles L. Edson Award for Excellence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	National Housing and Rehabilitation: Timothy Anderson Award for Historic Preservation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	National Association of Local  Housing Finance Agencies: Exemplary Project: HOME funds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	National Trust for Historic Preservation: Preservation’s Best Awards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	Atlanta Regional Commission: Overall Developments of Excellence Award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	City of Atlanta: Atlanta Urban Design Commission Award of Excellence in Historic Renovation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	American Institute of Architects: AIA Atlanta Honor Awards for Residential Design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	Georgia Association of General Contractors: Best Sustainable Building Practices Award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		Atlanta Planning and Advisory Board: Excellence in Redevelopment and Community 	Engagement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1800" dirty="0">
                <a:solidFill>
                  <a:schemeClr val="accent2"/>
                </a:solidFill>
                <a:ea typeface="Times New Roman"/>
              </a:rPr>
              <a:t>2015: </a:t>
            </a:r>
          </a:p>
          <a:p>
            <a:pPr>
              <a:spcBef>
                <a:spcPts val="0"/>
              </a:spcBef>
            </a:pPr>
            <a:r>
              <a:rPr lang="en-US" sz="1600" dirty="0">
                <a:solidFill>
                  <a:schemeClr val="accent2"/>
                </a:solidFill>
              </a:rPr>
              <a:t>	</a:t>
            </a:r>
            <a:r>
              <a:rPr lang="en-US" sz="1600" dirty="0"/>
              <a:t>National Affordable Housing Management Association: Best Rehab of Historic Structure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  Georgia Trust for Historic  Preservation: Marguerite Williams Award for Excellence</a:t>
            </a:r>
          </a:p>
        </p:txBody>
      </p:sp>
    </p:spTree>
    <p:extLst>
      <p:ext uri="{BB962C8B-B14F-4D97-AF65-F5344CB8AC3E}">
        <p14:creationId xmlns:p14="http://schemas.microsoft.com/office/powerpoint/2010/main" val="12564182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799"/>
            <a:ext cx="7772400" cy="725715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65363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+mn-lt"/>
              </a:rPr>
              <a:t>QUESTIONS?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46910" y="2554514"/>
            <a:ext cx="616329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Michael Preston MSW, LSW</a:t>
            </a:r>
            <a:endParaRPr lang="en-US" sz="2400" dirty="0"/>
          </a:p>
          <a:p>
            <a:pPr algn="ctr"/>
            <a:r>
              <a:rPr lang="en-US" sz="2400" dirty="0"/>
              <a:t>Regional Director, Supportive Housing</a:t>
            </a:r>
          </a:p>
          <a:p>
            <a:pPr algn="ctr"/>
            <a:r>
              <a:rPr lang="en-US" sz="2400" dirty="0"/>
              <a:t>National Church Residences</a:t>
            </a:r>
          </a:p>
          <a:p>
            <a:pPr algn="ctr"/>
            <a:r>
              <a:rPr lang="en-US" sz="2400" dirty="0"/>
              <a:t>398 South Grant Ave</a:t>
            </a:r>
          </a:p>
          <a:p>
            <a:pPr algn="ctr"/>
            <a:r>
              <a:rPr lang="en-US" sz="2400" dirty="0"/>
              <a:t>Columbus OH 43215</a:t>
            </a:r>
          </a:p>
          <a:p>
            <a:pPr algn="ctr"/>
            <a:r>
              <a:rPr lang="en-US" sz="2400" dirty="0"/>
              <a:t>Direct:  614.716.0889</a:t>
            </a:r>
          </a:p>
          <a:p>
            <a:pPr algn="ctr"/>
            <a:r>
              <a:rPr lang="en-US" sz="2400" dirty="0">
                <a:hlinkClick r:id="rId2"/>
              </a:rPr>
              <a:t>mpreston@nationalchurchresidences.org</a:t>
            </a:r>
            <a:endParaRPr lang="en-US" sz="2400" dirty="0"/>
          </a:p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04643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42906" y="48364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solidFill>
                  <a:schemeClr val="accent6"/>
                </a:solidFill>
              </a:rPr>
              <a:t>The Commons at Imperial Hotel</a:t>
            </a:r>
            <a:br>
              <a:rPr lang="en-US" sz="2400" b="1" dirty="0">
                <a:solidFill>
                  <a:schemeClr val="accent6"/>
                </a:solidFill>
                <a:ea typeface="Times New Roman"/>
              </a:rPr>
            </a:br>
            <a:endParaRPr lang="en-US" sz="2400" b="1" dirty="0">
              <a:solidFill>
                <a:schemeClr val="accent6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353695" y="1333177"/>
            <a:ext cx="6218812" cy="449760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tx1"/>
            </a:solidFill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42906" y="3752603"/>
            <a:ext cx="2901006" cy="256874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tx1"/>
            </a:solidFill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3221457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251" y="485395"/>
            <a:ext cx="8647805" cy="675196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solidFill>
                  <a:schemeClr val="accent6"/>
                </a:solidFill>
              </a:rPr>
              <a:t>The Commons at Imperial Hotel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525" y="1294409"/>
            <a:ext cx="8452756" cy="486888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accent2"/>
                </a:solidFill>
                <a:ea typeface="Calibri"/>
                <a:cs typeface="Arial"/>
              </a:rPr>
              <a:t>1910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ea typeface="Calibri"/>
                <a:cs typeface="Arial"/>
              </a:rPr>
              <a:t> Construction began on the Imperial Hotel: a $300,000 8-story Edward Dougherty-designed project with 119 rooms and 56 private baths. 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accent2"/>
                </a:solidFill>
                <a:ea typeface="Times New Roman"/>
              </a:rPr>
              <a:t>1910’s – 1940’s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tx1"/>
                </a:solidFill>
                <a:ea typeface="Times New Roman"/>
              </a:rPr>
              <a:t>The Imperial was considered a leading mid-priced Atlanta hotel.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accent2"/>
                </a:solidFill>
                <a:ea typeface="Times New Roman"/>
              </a:rPr>
              <a:t>1940’s – 1970’s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tx1"/>
                </a:solidFill>
                <a:ea typeface="Times New Roman"/>
              </a:rPr>
              <a:t>Numerous nightclubs, both famous and infamous, operated from the Imperial.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accent2"/>
                </a:solidFill>
                <a:ea typeface="Times New Roman"/>
              </a:rPr>
              <a:t>Around 1980</a:t>
            </a:r>
          </a:p>
          <a:p>
            <a:pPr marL="0" lv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tx1"/>
                </a:solidFill>
                <a:ea typeface="Times New Roman"/>
              </a:rPr>
              <a:t>Noted architect/developer John Portman purchased the property.  Soon after, the hotel was closed and  remained vacant for about 10 years.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2000" dirty="0">
                <a:solidFill>
                  <a:schemeClr val="accent2"/>
                </a:solidFill>
                <a:ea typeface="Times New Roman"/>
              </a:rPr>
              <a:t>1990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ea typeface="Times New Roman"/>
              </a:rPr>
              <a:t>Homeless individuals and advocates occupied the abandoned building for weeks, demanding the City provide housing for the homeless; ending when the City agreed to build thousands of SRO units for the homeless. </a:t>
            </a:r>
          </a:p>
          <a:p>
            <a:pPr marL="571500" lvl="1">
              <a:buNone/>
            </a:pP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629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chemeClr val="accent6"/>
                </a:solidFill>
              </a:rPr>
              <a:t>The Commons at Imperial Hotel Background (cont.)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31917"/>
            <a:ext cx="8378042" cy="4952010"/>
          </a:xfrm>
        </p:spPr>
        <p:txBody>
          <a:bodyPr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accent2"/>
                </a:solidFill>
                <a:ea typeface="Times New Roman"/>
              </a:rPr>
              <a:t>1994-95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tx1"/>
                </a:solidFill>
                <a:ea typeface="Times New Roman"/>
              </a:rPr>
              <a:t>Bruce Gunter of Progressive Redevelopment Inc. (PRI) received a $1 million loan from the City to redevelop the Imperial as affordable housing, targeting special needs residents.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accent2"/>
                </a:solidFill>
                <a:ea typeface="Times New Roman"/>
              </a:rPr>
              <a:t>2010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tx1"/>
                </a:solidFill>
                <a:ea typeface="Times New Roman"/>
              </a:rPr>
              <a:t>Unable to keep up with rising operating and maintenance costs, the building is placed in receivership. 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accent2"/>
                </a:solidFill>
                <a:ea typeface="Times New Roman"/>
              </a:rPr>
              <a:t>2013 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tx1"/>
                </a:solidFill>
                <a:ea typeface="Times New Roman"/>
              </a:rPr>
              <a:t>National Church Residences and Columbia Residential begin a comprehensive physical redevelopment with a sensitivity toward historic preservation, sustainable construction and operations (including LEED certification). 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accent2"/>
                </a:solidFill>
                <a:ea typeface="Times New Roman"/>
              </a:rPr>
              <a:t>2014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tx1"/>
                </a:solidFill>
                <a:ea typeface="Times New Roman"/>
              </a:rPr>
              <a:t>On a snowy January day now known as “</a:t>
            </a:r>
            <a:r>
              <a:rPr lang="en-US" sz="2000" dirty="0" err="1">
                <a:solidFill>
                  <a:schemeClr val="tx1"/>
                </a:solidFill>
                <a:ea typeface="Times New Roman"/>
              </a:rPr>
              <a:t>Snowmageddon</a:t>
            </a:r>
            <a:r>
              <a:rPr lang="en-US" sz="2000" dirty="0">
                <a:solidFill>
                  <a:schemeClr val="tx1"/>
                </a:solidFill>
                <a:ea typeface="Times New Roman"/>
              </a:rPr>
              <a:t>,” Imperial re-opened, offering ninety (90) units of state-of-the-art Permanent Supportive Housing with updated amenities and onsite services, to </a:t>
            </a:r>
            <a:r>
              <a:rPr lang="en-US" sz="2000">
                <a:solidFill>
                  <a:schemeClr val="tx1"/>
                </a:solidFill>
                <a:ea typeface="Times New Roman"/>
              </a:rPr>
              <a:t>serve formerly </a:t>
            </a:r>
            <a:r>
              <a:rPr lang="en-US" sz="2000" dirty="0">
                <a:solidFill>
                  <a:schemeClr val="tx1"/>
                </a:solidFill>
                <a:ea typeface="Times New Roman"/>
              </a:rPr>
              <a:t>homeless and disabled Atlanta residents.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87126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74178302"/>
              </p:ext>
            </p:extLst>
          </p:nvPr>
        </p:nvGraphicFramePr>
        <p:xfrm>
          <a:off x="1620386" y="2290911"/>
          <a:ext cx="56769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47511" y="4264345"/>
            <a:ext cx="2590800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 b="1" dirty="0">
                <a:solidFill>
                  <a:srgbClr val="C3D69B">
                    <a:lumMod val="75000"/>
                  </a:srgbClr>
                </a:solidFill>
              </a:rPr>
              <a:t>Quality </a:t>
            </a:r>
          </a:p>
          <a:p>
            <a:pPr>
              <a:lnSpc>
                <a:spcPct val="80000"/>
              </a:lnSpc>
            </a:pPr>
            <a:r>
              <a:rPr lang="en-US" sz="2000" b="1" dirty="0">
                <a:solidFill>
                  <a:srgbClr val="C3D69B">
                    <a:lumMod val="75000"/>
                  </a:srgbClr>
                </a:solidFill>
              </a:rPr>
              <a:t>Housing</a:t>
            </a:r>
          </a:p>
          <a:p>
            <a:r>
              <a:rPr lang="en-US" sz="1500" dirty="0">
                <a:solidFill>
                  <a:srgbClr val="595959">
                    <a:lumMod val="75000"/>
                  </a:srgbClr>
                </a:solidFill>
              </a:rPr>
              <a:t>Attractive Units + Amenities</a:t>
            </a:r>
          </a:p>
          <a:p>
            <a:r>
              <a:rPr lang="en-US" sz="1500" dirty="0">
                <a:solidFill>
                  <a:srgbClr val="595959">
                    <a:lumMod val="75000"/>
                  </a:srgbClr>
                </a:solidFill>
              </a:rPr>
              <a:t>24/7 Front Desk Operations</a:t>
            </a:r>
          </a:p>
          <a:p>
            <a:r>
              <a:rPr lang="en-US" sz="1500" dirty="0">
                <a:solidFill>
                  <a:srgbClr val="595959">
                    <a:lumMod val="75000"/>
                  </a:srgbClr>
                </a:solidFill>
              </a:rPr>
              <a:t>Leasing and Rent Collection</a:t>
            </a:r>
          </a:p>
          <a:p>
            <a:r>
              <a:rPr lang="en-US" sz="1500" dirty="0">
                <a:solidFill>
                  <a:srgbClr val="595959">
                    <a:lumMod val="75000"/>
                  </a:srgbClr>
                </a:solidFill>
              </a:rPr>
              <a:t>Superb Facility Maintenance</a:t>
            </a:r>
          </a:p>
          <a:p>
            <a:r>
              <a:rPr lang="en-US" sz="1500" dirty="0">
                <a:solidFill>
                  <a:srgbClr val="595959">
                    <a:lumMod val="75000"/>
                  </a:srgbClr>
                </a:solidFill>
              </a:rPr>
              <a:t>Monthly Inspections</a:t>
            </a:r>
          </a:p>
          <a:p>
            <a:pPr>
              <a:lnSpc>
                <a:spcPct val="150000"/>
              </a:lnSpc>
            </a:pPr>
            <a:endParaRPr lang="en-US" dirty="0">
              <a:solidFill>
                <a:srgbClr val="1F497D"/>
              </a:solidFill>
            </a:endParaRPr>
          </a:p>
          <a:p>
            <a:pPr>
              <a:lnSpc>
                <a:spcPct val="150000"/>
              </a:lnSpc>
            </a:pP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27369" y="4181220"/>
            <a:ext cx="2935152" cy="2146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2000" b="1" dirty="0">
                <a:solidFill>
                  <a:srgbClr val="FF9797"/>
                </a:solidFill>
              </a:rPr>
              <a:t>Progressive </a:t>
            </a:r>
          </a:p>
          <a:p>
            <a:pPr algn="r">
              <a:lnSpc>
                <a:spcPct val="90000"/>
              </a:lnSpc>
            </a:pPr>
            <a:r>
              <a:rPr lang="en-US" sz="2000" b="1" dirty="0">
                <a:solidFill>
                  <a:srgbClr val="FF9797"/>
                </a:solidFill>
              </a:rPr>
              <a:t>Engagement</a:t>
            </a:r>
          </a:p>
          <a:p>
            <a:pPr algn="r"/>
            <a:r>
              <a:rPr lang="en-US" sz="1500" dirty="0">
                <a:solidFill>
                  <a:srgbClr val="595959">
                    <a:lumMod val="75000"/>
                  </a:srgbClr>
                </a:solidFill>
              </a:rPr>
              <a:t>Housing Retention Plans</a:t>
            </a:r>
          </a:p>
          <a:p>
            <a:pPr algn="r"/>
            <a:r>
              <a:rPr lang="en-US" sz="1500" dirty="0">
                <a:solidFill>
                  <a:srgbClr val="595959">
                    <a:lumMod val="75000"/>
                  </a:srgbClr>
                </a:solidFill>
              </a:rPr>
              <a:t>Appealing Social  Services</a:t>
            </a:r>
          </a:p>
          <a:p>
            <a:pPr algn="r"/>
            <a:r>
              <a:rPr lang="en-US" sz="1500" dirty="0">
                <a:solidFill>
                  <a:srgbClr val="595959">
                    <a:lumMod val="75000"/>
                  </a:srgbClr>
                </a:solidFill>
              </a:rPr>
              <a:t>Compelling Recreational  Activities</a:t>
            </a:r>
          </a:p>
          <a:p>
            <a:pPr algn="r"/>
            <a:r>
              <a:rPr lang="en-US" sz="1500" dirty="0">
                <a:solidFill>
                  <a:srgbClr val="595959">
                    <a:lumMod val="75000"/>
                  </a:srgbClr>
                </a:solidFill>
              </a:rPr>
              <a:t>Professional Case Management</a:t>
            </a:r>
          </a:p>
          <a:p>
            <a:pPr algn="r"/>
            <a:r>
              <a:rPr lang="en-US" sz="1500" dirty="0">
                <a:solidFill>
                  <a:srgbClr val="595959">
                    <a:lumMod val="75000"/>
                  </a:srgbClr>
                </a:solidFill>
              </a:rPr>
              <a:t>Engaging Employment Services</a:t>
            </a:r>
          </a:p>
          <a:p>
            <a:pPr algn="r">
              <a:lnSpc>
                <a:spcPct val="150000"/>
              </a:lnSpc>
            </a:pPr>
            <a:endParaRPr lang="en-US" sz="1500" dirty="0">
              <a:solidFill>
                <a:srgbClr val="1F497D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50024" y="2646576"/>
            <a:ext cx="3581400" cy="4413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 b="1" dirty="0">
                <a:solidFill>
                  <a:srgbClr val="FFFFFF">
                    <a:lumMod val="50000"/>
                  </a:srgbClr>
                </a:solidFill>
              </a:rPr>
              <a:t>Meet Clients</a:t>
            </a:r>
          </a:p>
          <a:p>
            <a:pPr algn="ctr">
              <a:lnSpc>
                <a:spcPct val="80000"/>
              </a:lnSpc>
            </a:pPr>
            <a:r>
              <a:rPr lang="en-US" sz="1400" b="1" dirty="0">
                <a:solidFill>
                  <a:srgbClr val="FFFFFF">
                    <a:lumMod val="50000"/>
                  </a:srgbClr>
                </a:solidFill>
              </a:rPr>
              <a:t> Where They Are</a:t>
            </a:r>
            <a:endParaRPr lang="en-US" sz="1400" b="1" dirty="0">
              <a:solidFill>
                <a:srgbClr val="FFB265">
                  <a:lumMod val="75000"/>
                </a:srgbClr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867284" y="1758575"/>
            <a:ext cx="5476476" cy="2422645"/>
            <a:chOff x="1371600" y="1676400"/>
            <a:chExt cx="5065776" cy="2727445"/>
          </a:xfrm>
        </p:grpSpPr>
        <p:cxnSp>
          <p:nvCxnSpPr>
            <p:cNvPr id="9" name="Straight Connector 8"/>
            <p:cNvCxnSpPr/>
            <p:nvPr/>
          </p:nvCxnSpPr>
          <p:spPr>
            <a:xfrm flipH="1">
              <a:off x="1371600" y="4034229"/>
              <a:ext cx="399830" cy="0"/>
            </a:xfrm>
            <a:prstGeom prst="line">
              <a:avLst/>
            </a:prstGeom>
            <a:ln w="76200" cap="rnd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9"/>
            <p:cNvGrpSpPr/>
            <p:nvPr/>
          </p:nvGrpSpPr>
          <p:grpSpPr>
            <a:xfrm>
              <a:off x="1373953" y="1676400"/>
              <a:ext cx="5063423" cy="2727445"/>
              <a:chOff x="1373953" y="1676400"/>
              <a:chExt cx="5063423" cy="2727445"/>
            </a:xfrm>
          </p:grpSpPr>
          <p:cxnSp>
            <p:nvCxnSpPr>
              <p:cNvPr id="11" name="Straight Connector 10"/>
              <p:cNvCxnSpPr/>
              <p:nvPr/>
            </p:nvCxnSpPr>
            <p:spPr>
              <a:xfrm flipH="1">
                <a:off x="1373953" y="1676400"/>
                <a:ext cx="2531712" cy="2357829"/>
              </a:xfrm>
              <a:prstGeom prst="line">
                <a:avLst/>
              </a:prstGeom>
              <a:ln w="76200" cap="rnd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3905665" y="1676400"/>
                <a:ext cx="2531711" cy="2357829"/>
              </a:xfrm>
              <a:prstGeom prst="line">
                <a:avLst/>
              </a:prstGeom>
              <a:ln w="76200" cap="rnd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flipH="1">
                <a:off x="4979724" y="2286046"/>
                <a:ext cx="690467" cy="0"/>
              </a:xfrm>
              <a:prstGeom prst="line">
                <a:avLst/>
              </a:prstGeom>
              <a:ln w="76200" cap="rnd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4979724" y="2286046"/>
                <a:ext cx="0" cy="332987"/>
              </a:xfrm>
              <a:prstGeom prst="line">
                <a:avLst/>
              </a:prstGeom>
              <a:ln w="76200" cap="rnd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5670191" y="2286046"/>
                <a:ext cx="0" cy="998962"/>
              </a:xfrm>
              <a:prstGeom prst="line">
                <a:avLst/>
              </a:prstGeom>
              <a:ln w="76200" cap="rnd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flipH="1">
                <a:off x="5977065" y="4034229"/>
                <a:ext cx="460311" cy="0"/>
              </a:xfrm>
              <a:prstGeom prst="line">
                <a:avLst/>
              </a:prstGeom>
              <a:ln w="76200" cap="rnd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5977065" y="4034229"/>
                <a:ext cx="0" cy="332987"/>
              </a:xfrm>
              <a:prstGeom prst="line">
                <a:avLst/>
              </a:prstGeom>
              <a:ln w="76200" cap="rnd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flipV="1">
                <a:off x="1771430" y="4034229"/>
                <a:ext cx="0" cy="369616"/>
              </a:xfrm>
              <a:prstGeom prst="line">
                <a:avLst/>
              </a:prstGeom>
              <a:ln w="76200" cap="rnd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3" name="TextBox 22"/>
          <p:cNvSpPr txBox="1"/>
          <p:nvPr/>
        </p:nvSpPr>
        <p:spPr>
          <a:xfrm rot="2645029">
            <a:off x="2472520" y="4662956"/>
            <a:ext cx="1957472" cy="43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 b="1" dirty="0">
                <a:solidFill>
                  <a:srgbClr val="FFFFFF">
                    <a:lumMod val="50000"/>
                  </a:srgbClr>
                </a:solidFill>
              </a:rPr>
              <a:t>Eviction </a:t>
            </a:r>
          </a:p>
          <a:p>
            <a:pPr algn="ctr">
              <a:lnSpc>
                <a:spcPct val="80000"/>
              </a:lnSpc>
            </a:pPr>
            <a:r>
              <a:rPr lang="en-US" sz="1400" b="1" dirty="0">
                <a:solidFill>
                  <a:srgbClr val="FFFFFF">
                    <a:lumMod val="50000"/>
                  </a:srgbClr>
                </a:solidFill>
              </a:rPr>
              <a:t>Prevention</a:t>
            </a:r>
          </a:p>
        </p:txBody>
      </p:sp>
      <p:sp>
        <p:nvSpPr>
          <p:cNvPr id="24" name="TextBox 23"/>
          <p:cNvSpPr txBox="1"/>
          <p:nvPr/>
        </p:nvSpPr>
        <p:spPr>
          <a:xfrm rot="18744748">
            <a:off x="4750199" y="4635182"/>
            <a:ext cx="1957472" cy="4413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 b="1" dirty="0">
                <a:solidFill>
                  <a:srgbClr val="FFFFFF">
                    <a:lumMod val="50000"/>
                  </a:srgbClr>
                </a:solidFill>
              </a:rPr>
              <a:t>Access </a:t>
            </a:r>
          </a:p>
          <a:p>
            <a:pPr algn="ctr">
              <a:lnSpc>
                <a:spcPct val="80000"/>
              </a:lnSpc>
            </a:pPr>
            <a:r>
              <a:rPr lang="en-US" sz="1400" b="1" dirty="0">
                <a:solidFill>
                  <a:srgbClr val="FFFFFF">
                    <a:lumMod val="50000"/>
                  </a:srgbClr>
                </a:solidFill>
              </a:rPr>
              <a:t>To Services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91693" y="512624"/>
            <a:ext cx="826530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400" b="1" dirty="0">
                <a:solidFill>
                  <a:schemeClr val="accent6"/>
                </a:solidFill>
              </a:rPr>
              <a:t>Safe, affordable housing is an important platform</a:t>
            </a:r>
          </a:p>
          <a:p>
            <a:pPr lvl="0" algn="ctr"/>
            <a:r>
              <a:rPr lang="en-US" sz="2400" b="1" dirty="0">
                <a:solidFill>
                  <a:schemeClr val="accent6"/>
                </a:solidFill>
              </a:rPr>
              <a:t> for providing a system of care that improves the health, wellness, and self-sufficiency of vulnerable populations.</a:t>
            </a:r>
          </a:p>
        </p:txBody>
      </p:sp>
    </p:spTree>
    <p:extLst>
      <p:ext uri="{BB962C8B-B14F-4D97-AF65-F5344CB8AC3E}">
        <p14:creationId xmlns:p14="http://schemas.microsoft.com/office/powerpoint/2010/main" val="1690510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Imperial Program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6920"/>
            <a:ext cx="8229600" cy="440984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/>
              <a:t>The Commons at Imperial Hotel provides 90 units of single-site, integrated permanent supportive housing for very low-income individuals that have struggled with long-term homelessness and disabling conditions, using a housing first model. Collaborative partnerships with </a:t>
            </a:r>
            <a:r>
              <a:rPr lang="en-US" dirty="0" err="1"/>
              <a:t>CaringWorks</a:t>
            </a:r>
            <a:r>
              <a:rPr lang="en-US" dirty="0"/>
              <a:t>, PCCI, and Mercy Care provide onsite integrated primary, behavioral health, and employment services.  </a:t>
            </a:r>
          </a:p>
        </p:txBody>
      </p:sp>
    </p:spTree>
    <p:extLst>
      <p:ext uri="{BB962C8B-B14F-4D97-AF65-F5344CB8AC3E}">
        <p14:creationId xmlns:p14="http://schemas.microsoft.com/office/powerpoint/2010/main" val="1217934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Content Placeholder 12"/>
          <p:cNvPicPr>
            <a:picLocks noGrp="1" noChangeAspect="1"/>
          </p:cNvPicPr>
          <p:nvPr>
            <p:ph idx="4294967295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55733" y="2041830"/>
            <a:ext cx="3729038" cy="3632200"/>
          </a:xfrm>
        </p:spPr>
      </p:pic>
      <p:sp>
        <p:nvSpPr>
          <p:cNvPr id="23" name="Rounded Rectangle 22"/>
          <p:cNvSpPr/>
          <p:nvPr/>
        </p:nvSpPr>
        <p:spPr>
          <a:xfrm>
            <a:off x="400050" y="1838325"/>
            <a:ext cx="8134350" cy="4029075"/>
          </a:xfrm>
          <a:prstGeom prst="round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38600" y="3526220"/>
            <a:ext cx="9144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96195" y="3416913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Resident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96642" y="2051321"/>
            <a:ext cx="28284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2000" b="1" dirty="0">
                <a:solidFill>
                  <a:srgbClr val="FFB265"/>
                </a:solidFill>
              </a:rPr>
              <a:t>Stable Housing</a:t>
            </a:r>
          </a:p>
          <a:p>
            <a:pPr defTabSz="914400"/>
            <a:r>
              <a:rPr lang="en-US" sz="1600" dirty="0">
                <a:solidFill>
                  <a:srgbClr val="595959"/>
                </a:solidFill>
              </a:rPr>
              <a:t>24/7 front Desk</a:t>
            </a:r>
          </a:p>
          <a:p>
            <a:pPr defTabSz="914400"/>
            <a:r>
              <a:rPr lang="en-US" sz="1600" dirty="0">
                <a:solidFill>
                  <a:srgbClr val="595959"/>
                </a:solidFill>
              </a:rPr>
              <a:t>Security Cameras</a:t>
            </a:r>
          </a:p>
          <a:p>
            <a:pPr defTabSz="914400"/>
            <a:r>
              <a:rPr lang="en-US" sz="1600" dirty="0">
                <a:solidFill>
                  <a:srgbClr val="595959"/>
                </a:solidFill>
              </a:rPr>
              <a:t>Monthly Inspections</a:t>
            </a:r>
          </a:p>
          <a:p>
            <a:pPr defTabSz="914400"/>
            <a:r>
              <a:rPr lang="en-US" sz="1600" dirty="0">
                <a:solidFill>
                  <a:srgbClr val="595959"/>
                </a:solidFill>
              </a:rPr>
              <a:t>Housing Retention Plans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25217" y="4038600"/>
            <a:ext cx="250371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2000" b="1" dirty="0">
                <a:solidFill>
                  <a:srgbClr val="366092"/>
                </a:solidFill>
              </a:rPr>
              <a:t>Supportive Services</a:t>
            </a:r>
          </a:p>
          <a:p>
            <a:pPr defTabSz="914400"/>
            <a:r>
              <a:rPr lang="en-US" sz="1600" dirty="0">
                <a:solidFill>
                  <a:srgbClr val="595959"/>
                </a:solidFill>
              </a:rPr>
              <a:t>Case Management</a:t>
            </a:r>
          </a:p>
          <a:p>
            <a:pPr defTabSz="914400"/>
            <a:r>
              <a:rPr lang="en-US" sz="1600" dirty="0">
                <a:solidFill>
                  <a:srgbClr val="595959"/>
                </a:solidFill>
              </a:rPr>
              <a:t>Mental Health </a:t>
            </a:r>
          </a:p>
          <a:p>
            <a:pPr defTabSz="914400"/>
            <a:r>
              <a:rPr lang="en-US" sz="1600" dirty="0">
                <a:solidFill>
                  <a:srgbClr val="595959"/>
                </a:solidFill>
              </a:rPr>
              <a:t>Crisis Intervention</a:t>
            </a:r>
          </a:p>
          <a:p>
            <a:pPr defTabSz="914400"/>
            <a:r>
              <a:rPr lang="en-US" sz="1600" dirty="0">
                <a:solidFill>
                  <a:srgbClr val="595959"/>
                </a:solidFill>
              </a:rPr>
              <a:t>Assertive Engagement</a:t>
            </a:r>
          </a:p>
          <a:p>
            <a:pPr defTabSz="914400"/>
            <a:r>
              <a:rPr lang="en-US" sz="1600" dirty="0">
                <a:solidFill>
                  <a:srgbClr val="595959"/>
                </a:solidFill>
              </a:rPr>
              <a:t>Referrals and Linkage</a:t>
            </a:r>
          </a:p>
          <a:p>
            <a:pPr defTabSz="914400"/>
            <a:endParaRPr lang="en-US" dirty="0">
              <a:solidFill>
                <a:srgbClr val="595959"/>
              </a:solidFill>
            </a:endParaRPr>
          </a:p>
          <a:p>
            <a:pPr defTabSz="914400"/>
            <a:r>
              <a:rPr lang="en-US" dirty="0">
                <a:solidFill>
                  <a:srgbClr val="595959"/>
                </a:solidFill>
              </a:rPr>
              <a:t> </a:t>
            </a:r>
          </a:p>
          <a:p>
            <a:pPr defTabSz="914400"/>
            <a:endParaRPr lang="en-US" dirty="0">
              <a:solidFill>
                <a:srgbClr val="595959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3932465"/>
            <a:ext cx="25908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914400"/>
            <a:r>
              <a:rPr lang="en-US" sz="2000" b="1" dirty="0">
                <a:solidFill>
                  <a:srgbClr val="FF9797"/>
                </a:solidFill>
              </a:rPr>
              <a:t>Healthcare</a:t>
            </a:r>
            <a:r>
              <a:rPr lang="en-US" sz="2400" b="1" dirty="0">
                <a:solidFill>
                  <a:srgbClr val="FF9797"/>
                </a:solidFill>
              </a:rPr>
              <a:t> </a:t>
            </a:r>
          </a:p>
          <a:p>
            <a:pPr algn="r" defTabSz="914400"/>
            <a:r>
              <a:rPr lang="en-US" sz="1600" dirty="0">
                <a:solidFill>
                  <a:srgbClr val="595959"/>
                </a:solidFill>
              </a:rPr>
              <a:t>Wellness Exams</a:t>
            </a:r>
          </a:p>
          <a:p>
            <a:pPr algn="r" defTabSz="914400"/>
            <a:r>
              <a:rPr lang="en-US" sz="1600" dirty="0">
                <a:solidFill>
                  <a:srgbClr val="595959"/>
                </a:solidFill>
              </a:rPr>
              <a:t>Medication Monitoring</a:t>
            </a:r>
          </a:p>
          <a:p>
            <a:pPr algn="r" defTabSz="914400"/>
            <a:r>
              <a:rPr lang="en-US" sz="1600" dirty="0">
                <a:solidFill>
                  <a:srgbClr val="595959"/>
                </a:solidFill>
              </a:rPr>
              <a:t>Crisis Prevention</a:t>
            </a:r>
          </a:p>
          <a:p>
            <a:pPr algn="r" defTabSz="914400"/>
            <a:r>
              <a:rPr lang="en-US" sz="1600" dirty="0">
                <a:solidFill>
                  <a:srgbClr val="595959"/>
                </a:solidFill>
              </a:rPr>
              <a:t>Psychiatric Consultation</a:t>
            </a:r>
          </a:p>
          <a:p>
            <a:pPr algn="r" defTabSz="914400"/>
            <a:endParaRPr lang="en-US" dirty="0">
              <a:solidFill>
                <a:srgbClr val="595959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273050" y="1368767"/>
            <a:ext cx="2514600" cy="2174049"/>
          </a:xfrm>
          <a:prstGeom prst="round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28353" y="2146758"/>
            <a:ext cx="27432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914400">
              <a:lnSpc>
                <a:spcPct val="80000"/>
              </a:lnSpc>
            </a:pPr>
            <a:r>
              <a:rPr lang="en-US" sz="2000" b="1" dirty="0">
                <a:solidFill>
                  <a:srgbClr val="C3D69B"/>
                </a:solidFill>
              </a:rPr>
              <a:t>Community Engagement</a:t>
            </a:r>
          </a:p>
          <a:p>
            <a:pPr algn="r" defTabSz="914400"/>
            <a:r>
              <a:rPr lang="en-US" sz="1600" dirty="0">
                <a:solidFill>
                  <a:srgbClr val="595959"/>
                </a:solidFill>
              </a:rPr>
              <a:t>Employment Services</a:t>
            </a:r>
          </a:p>
          <a:p>
            <a:pPr algn="r" defTabSz="914400"/>
            <a:r>
              <a:rPr lang="en-US" sz="1600" dirty="0">
                <a:solidFill>
                  <a:srgbClr val="595959"/>
                </a:solidFill>
              </a:rPr>
              <a:t>Recovery Support</a:t>
            </a:r>
          </a:p>
          <a:p>
            <a:pPr algn="r" defTabSz="914400"/>
            <a:r>
              <a:rPr lang="en-US" sz="1600" dirty="0">
                <a:solidFill>
                  <a:srgbClr val="595959"/>
                </a:solidFill>
              </a:rPr>
              <a:t>Supported Work Program</a:t>
            </a:r>
          </a:p>
          <a:p>
            <a:pPr algn="r" defTabSz="914400"/>
            <a:r>
              <a:rPr lang="en-US" sz="1600" dirty="0">
                <a:solidFill>
                  <a:srgbClr val="595959"/>
                </a:solidFill>
              </a:rPr>
              <a:t>Civic Volunteerism</a:t>
            </a:r>
          </a:p>
          <a:p>
            <a:pPr defTabSz="914400"/>
            <a:endParaRPr lang="en-US" dirty="0">
              <a:solidFill>
                <a:srgbClr val="595959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85800" y="48401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400" b="1" dirty="0">
                <a:solidFill>
                  <a:srgbClr val="1F497D"/>
                </a:solidFill>
              </a:rPr>
              <a:t>The Commons at Imperial Hotel embraces a </a:t>
            </a:r>
          </a:p>
          <a:p>
            <a:pPr algn="ctr" defTabSz="914400"/>
            <a:r>
              <a:rPr lang="en-US" sz="2400" b="1" dirty="0">
                <a:solidFill>
                  <a:srgbClr val="1F497D"/>
                </a:solidFill>
              </a:rPr>
              <a:t>Person-Centered</a:t>
            </a:r>
            <a:r>
              <a:rPr lang="en-US" sz="2400" b="1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>
                <a:solidFill>
                  <a:srgbClr val="1F497D"/>
                </a:solidFill>
              </a:rPr>
              <a:t>Approach</a:t>
            </a:r>
          </a:p>
        </p:txBody>
      </p:sp>
    </p:spTree>
    <p:extLst>
      <p:ext uri="{BB962C8B-B14F-4D97-AF65-F5344CB8AC3E}">
        <p14:creationId xmlns:p14="http://schemas.microsoft.com/office/powerpoint/2010/main" val="2568226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464841" y="533400"/>
            <a:ext cx="8229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400" b="1" dirty="0">
                <a:solidFill>
                  <a:schemeClr val="tx2"/>
                </a:solidFill>
              </a:rPr>
              <a:t>The Commons at Imperial Hotel serves the most vulnerable homeless individuals with severe, chronic disabling conditions</a:t>
            </a:r>
            <a:r>
              <a:rPr lang="en-US" sz="2400" b="1" dirty="0">
                <a:solidFill>
                  <a:srgbClr val="FFFFFF">
                    <a:lumMod val="50000"/>
                  </a:srgbClr>
                </a:solidFill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28800" y="6306979"/>
            <a:ext cx="7315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/>
              <a:t>Data includes only Commons at Imperial Residents. Population Characteristics , August 2016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767" y="1870535"/>
            <a:ext cx="5687200" cy="4157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Rounded Rectangle 28"/>
          <p:cNvSpPr/>
          <p:nvPr/>
        </p:nvSpPr>
        <p:spPr>
          <a:xfrm>
            <a:off x="464841" y="1710047"/>
            <a:ext cx="5971585" cy="4465122"/>
          </a:xfrm>
          <a:prstGeom prst="round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6110711" y="1561660"/>
            <a:ext cx="2818553" cy="1948360"/>
            <a:chOff x="6262143" y="2514600"/>
            <a:chExt cx="2531336" cy="1948360"/>
          </a:xfrm>
        </p:grpSpPr>
        <p:sp>
          <p:nvSpPr>
            <p:cNvPr id="30" name="Oval 29"/>
            <p:cNvSpPr/>
            <p:nvPr/>
          </p:nvSpPr>
          <p:spPr>
            <a:xfrm>
              <a:off x="6324599" y="2514600"/>
              <a:ext cx="2343971" cy="194836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93D3FF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7"/>
            <p:cNvSpPr txBox="1"/>
            <p:nvPr/>
          </p:nvSpPr>
          <p:spPr>
            <a:xfrm>
              <a:off x="6324599" y="2596896"/>
              <a:ext cx="2468880" cy="1623791"/>
            </a:xfrm>
            <a:prstGeom prst="rect">
              <a:avLst/>
            </a:prstGeom>
            <a:noFill/>
            <a:ln w="9525" cmpd="sng">
              <a:noFill/>
            </a:ln>
            <a:effectLst/>
          </p:spPr>
          <p:txBody>
            <a:bodyPr wrap="square" rtlCol="0" anchor="t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400" b="0" i="0" u="none" strike="noStrike" kern="0" cap="none" spc="-150" normalizeH="0" baseline="0" noProof="0" dirty="0">
                  <a:ln>
                    <a:solidFill>
                      <a:schemeClr val="bg1"/>
                    </a:solidFill>
                  </a:ln>
                  <a:solidFill>
                    <a:schemeClr val="accent3"/>
                  </a:solidFill>
                  <a:effectLst/>
                  <a:uLnTx/>
                  <a:uFillTx/>
                  <a:latin typeface="Arial Black"/>
                </a:rPr>
                <a:t>69</a:t>
              </a:r>
              <a:r>
                <a:rPr kumimoji="0" lang="en-US" sz="3600" b="0" i="0" u="none" strike="noStrike" kern="0" cap="none" spc="-150" normalizeH="0" baseline="0" noProof="0" dirty="0">
                  <a:ln>
                    <a:solidFill>
                      <a:schemeClr val="bg1"/>
                    </a:solidFill>
                  </a:ln>
                  <a:solidFill>
                    <a:schemeClr val="accent3"/>
                  </a:solidFill>
                  <a:effectLst/>
                  <a:uLnTx/>
                  <a:uFillTx/>
                  <a:latin typeface="Arial Black"/>
                </a:rPr>
                <a:t>%</a:t>
              </a:r>
              <a:endParaRPr kumimoji="0" lang="en-US" sz="1000" b="0" i="0" u="none" strike="noStrike" kern="0" cap="none" spc="-150" normalizeH="0" baseline="0" noProof="0" dirty="0">
                <a:ln>
                  <a:solidFill>
                    <a:schemeClr val="bg1"/>
                  </a:solidFill>
                </a:ln>
                <a:solidFill>
                  <a:schemeClr val="accent3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sp>
          <p:nvSpPr>
            <p:cNvPr id="18" name="Text Box 68"/>
            <p:cNvSpPr txBox="1"/>
            <p:nvPr/>
          </p:nvSpPr>
          <p:spPr>
            <a:xfrm>
              <a:off x="6262143" y="3285691"/>
              <a:ext cx="2468880" cy="987599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 w="1905">
                    <a:noFill/>
                  </a:ln>
                  <a:solidFill>
                    <a:schemeClr val="accent3"/>
                  </a:solidFill>
                  <a:effectLst/>
                  <a:uLnTx/>
                  <a:uFillTx/>
                  <a:latin typeface="Arial Black"/>
                  <a:ea typeface="Times New Roman"/>
                  <a:cs typeface="Times New Roman"/>
                </a:rPr>
                <a:t>OF</a:t>
              </a:r>
              <a:r>
                <a:rPr kumimoji="0" lang="en-US" sz="2000" b="0" i="0" u="none" strike="noStrike" kern="0" cap="none" spc="0" normalizeH="0" noProof="0" dirty="0">
                  <a:ln w="1905">
                    <a:noFill/>
                  </a:ln>
                  <a:solidFill>
                    <a:schemeClr val="accent3"/>
                  </a:solidFill>
                  <a:effectLst/>
                  <a:uLnTx/>
                  <a:uFillTx/>
                  <a:latin typeface="Arial Black"/>
                  <a:ea typeface="Times New Roman"/>
                  <a:cs typeface="Times New Roman"/>
                </a:rPr>
                <a:t> RESIDENTS </a:t>
              </a:r>
              <a:br>
                <a:rPr kumimoji="0" lang="en-US" sz="1200" b="0" i="0" u="none" strike="noStrike" kern="0" cap="none" spc="0" normalizeH="0" noProof="0" dirty="0">
                  <a:ln w="1905"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Arial Black"/>
                  <a:ea typeface="Times New Roman"/>
                  <a:cs typeface="Times New Roman"/>
                </a:rPr>
              </a:br>
              <a:r>
                <a:rPr kumimoji="0" lang="en-US" sz="1400" b="0" i="0" u="none" strike="noStrike" kern="0" cap="none" spc="0" normalizeH="0" baseline="0" noProof="0" dirty="0">
                  <a:ln w="1905">
                    <a:noFill/>
                  </a:ln>
                  <a:solidFill>
                    <a:schemeClr val="accent5"/>
                  </a:solidFill>
                  <a:effectLst/>
                  <a:uLnTx/>
                  <a:uFillTx/>
                  <a:latin typeface="Arial Black"/>
                  <a:ea typeface="Times New Roman"/>
                  <a:cs typeface="Times New Roman"/>
                </a:rPr>
                <a:t>HAVE TWO OR MORE </a:t>
              </a:r>
              <a:r>
                <a:rPr kumimoji="0" lang="en-US" sz="1300" b="0" i="0" u="none" strike="noStrike" kern="0" cap="none" spc="-100" normalizeH="0" noProof="0" dirty="0">
                  <a:ln w="1270">
                    <a:noFill/>
                  </a:ln>
                  <a:solidFill>
                    <a:schemeClr val="accent5"/>
                  </a:solidFill>
                  <a:effectLst/>
                  <a:uLnTx/>
                  <a:uFillTx/>
                  <a:latin typeface="Arial Black"/>
                  <a:ea typeface="Times New Roman"/>
                  <a:cs typeface="Times New Roman"/>
                </a:rPr>
                <a:t>DISABLING CONDITIONS</a:t>
              </a:r>
              <a:endParaRPr kumimoji="0" lang="en-US" sz="1300" b="0" i="0" u="none" strike="noStrike" kern="0" cap="none" spc="-100" normalizeH="0" noProof="0" dirty="0">
                <a:ln w="1270"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Calibri"/>
                <a:ea typeface="Times New Roman"/>
                <a:cs typeface="Times New Roman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 w="1270">
                    <a:solidFill>
                      <a:schemeClr val="bg1"/>
                    </a:solidFill>
                  </a:ln>
                  <a:solidFill>
                    <a:schemeClr val="bg1"/>
                  </a:solidFill>
                  <a:effectLst/>
                  <a:uLnTx/>
                  <a:uFillTx/>
                  <a:latin typeface="Calibri"/>
                  <a:ea typeface="Times New Roman"/>
                  <a:cs typeface="Times New Roman"/>
                </a:rPr>
                <a:t> 	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74546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Box 25"/>
          <p:cNvSpPr txBox="1"/>
          <p:nvPr/>
        </p:nvSpPr>
        <p:spPr>
          <a:xfrm>
            <a:off x="1533952" y="2055001"/>
            <a:ext cx="2574553" cy="3429001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>
              <a:spcAft>
                <a:spcPts val="600"/>
              </a:spcAft>
              <a:defRPr/>
            </a:pPr>
            <a:r>
              <a:rPr lang="en-US" sz="20800" kern="0" dirty="0">
                <a:solidFill>
                  <a:srgbClr val="EAF1DD"/>
                </a:solidFill>
                <a:latin typeface="Arial Black"/>
                <a:ea typeface="Times New Roman"/>
                <a:cs typeface="Times New Roman"/>
              </a:rPr>
              <a:t>$</a:t>
            </a:r>
            <a:endParaRPr lang="en-US" sz="20800" kern="0" dirty="0">
              <a:solidFill>
                <a:sysClr val="windowText" lastClr="000000"/>
              </a:solidFill>
              <a:ea typeface="Times New Roman"/>
              <a:cs typeface="Times New Roman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1598410" y="2013483"/>
            <a:ext cx="2463394" cy="2482012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srgbClr val="1F497D"/>
              </a:solidFill>
            </a:endParaRPr>
          </a:p>
        </p:txBody>
      </p:sp>
      <p:sp>
        <p:nvSpPr>
          <p:cNvPr id="33" name="Text Box 25"/>
          <p:cNvSpPr txBox="1"/>
          <p:nvPr/>
        </p:nvSpPr>
        <p:spPr>
          <a:xfrm>
            <a:off x="4610649" y="1790395"/>
            <a:ext cx="2451674" cy="3429001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>
              <a:spcAft>
                <a:spcPts val="600"/>
              </a:spcAft>
              <a:defRPr/>
            </a:pPr>
            <a:r>
              <a:rPr lang="en-US" sz="20800" kern="0" dirty="0">
                <a:solidFill>
                  <a:srgbClr val="EAF1DD"/>
                </a:solidFill>
                <a:latin typeface="Arial Black"/>
                <a:ea typeface="Times New Roman"/>
                <a:cs typeface="Times New Roman"/>
              </a:rPr>
              <a:t>$</a:t>
            </a:r>
            <a:endParaRPr lang="en-US" sz="20800" kern="0" dirty="0">
              <a:solidFill>
                <a:sysClr val="windowText" lastClr="000000"/>
              </a:solidFill>
              <a:ea typeface="Times New Roman"/>
              <a:cs typeface="Times New Roman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4598929" y="2013788"/>
            <a:ext cx="2463394" cy="2482012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srgbClr val="1F497D"/>
              </a:solidFill>
            </a:endParaRPr>
          </a:p>
        </p:txBody>
      </p:sp>
      <p:sp>
        <p:nvSpPr>
          <p:cNvPr id="3" name="TextBox 18"/>
          <p:cNvSpPr txBox="1"/>
          <p:nvPr/>
        </p:nvSpPr>
        <p:spPr>
          <a:xfrm>
            <a:off x="4476050" y="3012136"/>
            <a:ext cx="2604074" cy="1178560"/>
          </a:xfrm>
          <a:prstGeom prst="rect">
            <a:avLst/>
          </a:prstGeom>
          <a:noFill/>
          <a:ln w="9525" cmpd="sng">
            <a:noFill/>
          </a:ln>
          <a:effectLst/>
        </p:spPr>
        <p:txBody>
          <a:bodyPr wrap="square" rtlCol="0" anchor="t"/>
          <a:lstStyle/>
          <a:p>
            <a:pPr algn="ctr" defTabSz="914400"/>
            <a:r>
              <a:rPr lang="en-US" sz="6000" spc="-100" dirty="0">
                <a:solidFill>
                  <a:srgbClr val="9BBB59"/>
                </a:solidFill>
                <a:latin typeface="Arial Black"/>
              </a:rPr>
              <a:t>$540</a:t>
            </a:r>
            <a:endParaRPr lang="en-US" sz="1200" dirty="0">
              <a:solidFill>
                <a:srgbClr val="1F497D"/>
              </a:solidFill>
              <a:latin typeface="Times New Roman"/>
              <a:ea typeface="Times New Roman"/>
            </a:endParaRPr>
          </a:p>
        </p:txBody>
      </p:sp>
      <p:sp>
        <p:nvSpPr>
          <p:cNvPr id="4" name="Text Box 74"/>
          <p:cNvSpPr txBox="1"/>
          <p:nvPr/>
        </p:nvSpPr>
        <p:spPr>
          <a:xfrm>
            <a:off x="4476050" y="2591131"/>
            <a:ext cx="2773886" cy="685165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/>
            <a:r>
              <a:rPr lang="en-US" sz="1500" dirty="0">
                <a:solidFill>
                  <a:srgbClr val="366092">
                    <a:lumMod val="60000"/>
                    <a:lumOff val="40000"/>
                  </a:srgbClr>
                </a:solidFill>
                <a:latin typeface="Arial Black"/>
                <a:ea typeface="Times New Roman"/>
                <a:cs typeface="Times New Roman"/>
              </a:rPr>
              <a:t>AVERAGE RESIDENT </a:t>
            </a:r>
          </a:p>
          <a:p>
            <a:pPr algn="ctr" defTabSz="914400"/>
            <a:r>
              <a:rPr lang="en-US" sz="1400" dirty="0">
                <a:solidFill>
                  <a:srgbClr val="366092">
                    <a:lumMod val="60000"/>
                    <a:lumOff val="40000"/>
                  </a:srgbClr>
                </a:solidFill>
                <a:latin typeface="Arial Black"/>
                <a:ea typeface="Times New Roman"/>
                <a:cs typeface="Times New Roman"/>
              </a:rPr>
              <a:t>MONTHLY INCOME IS</a:t>
            </a:r>
            <a:endParaRPr lang="en-US" sz="1100" dirty="0">
              <a:solidFill>
                <a:srgbClr val="366092">
                  <a:lumMod val="60000"/>
                  <a:lumOff val="40000"/>
                </a:srgbClr>
              </a:solidFill>
              <a:ea typeface="Times New Roman"/>
              <a:cs typeface="Times New Roman"/>
            </a:endParaRPr>
          </a:p>
          <a:p>
            <a:pPr defTabSz="914400">
              <a:spcAft>
                <a:spcPts val="600"/>
              </a:spcAft>
            </a:pPr>
            <a:r>
              <a:rPr lang="en-US" sz="1050" dirty="0">
                <a:solidFill>
                  <a:srgbClr val="1F497D"/>
                </a:solidFill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1702100" y="2309893"/>
            <a:ext cx="2359704" cy="1195003"/>
          </a:xfrm>
          <a:prstGeom prst="rect">
            <a:avLst/>
          </a:prstGeom>
          <a:noFill/>
          <a:ln w="9525" cmpd="sng">
            <a:noFill/>
          </a:ln>
          <a:effectLst/>
        </p:spPr>
        <p:txBody>
          <a:bodyPr wrap="square" rtlCol="0" anchor="t">
            <a:noAutofit/>
          </a:bodyPr>
          <a:lstStyle/>
          <a:p>
            <a:pPr algn="ctr" defTabSz="914400">
              <a:defRPr/>
            </a:pPr>
            <a:r>
              <a:rPr lang="en-US" sz="7200" kern="0" spc="-100" dirty="0">
                <a:solidFill>
                  <a:srgbClr val="C3D69B">
                    <a:lumMod val="75000"/>
                  </a:srgbClr>
                </a:solidFill>
                <a:latin typeface="Arial Black"/>
              </a:rPr>
              <a:t>33</a:t>
            </a:r>
            <a:r>
              <a:rPr lang="en-US" sz="4800" kern="0" spc="-100" dirty="0">
                <a:solidFill>
                  <a:srgbClr val="C3D69B">
                    <a:lumMod val="75000"/>
                  </a:srgbClr>
                </a:solidFill>
                <a:latin typeface="Arial Black"/>
              </a:rPr>
              <a:t>%</a:t>
            </a:r>
            <a:endParaRPr lang="en-US" sz="1200" kern="0" spc="-100" dirty="0">
              <a:solidFill>
                <a:srgbClr val="C3D69B">
                  <a:lumMod val="75000"/>
                </a:srgbClr>
              </a:solidFill>
              <a:latin typeface="Times New Roman"/>
              <a:ea typeface="Times New Roman"/>
            </a:endParaRPr>
          </a:p>
        </p:txBody>
      </p:sp>
      <p:sp>
        <p:nvSpPr>
          <p:cNvPr id="18" name="Text Box 11"/>
          <p:cNvSpPr txBox="1"/>
          <p:nvPr/>
        </p:nvSpPr>
        <p:spPr>
          <a:xfrm>
            <a:off x="1614936" y="3317347"/>
            <a:ext cx="2474577" cy="452155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>
              <a:spcAft>
                <a:spcPts val="600"/>
              </a:spcAft>
              <a:defRPr/>
            </a:pPr>
            <a:r>
              <a:rPr lang="en-US" sz="1900" kern="0" dirty="0">
                <a:solidFill>
                  <a:srgbClr val="366092">
                    <a:lumMod val="60000"/>
                    <a:lumOff val="40000"/>
                  </a:srgbClr>
                </a:solidFill>
                <a:latin typeface="Arial Black"/>
                <a:ea typeface="Times New Roman"/>
                <a:cs typeface="Times New Roman"/>
              </a:rPr>
              <a:t>OF RESIDENTS </a:t>
            </a:r>
            <a:br>
              <a:rPr lang="en-US" sz="1600" kern="0" dirty="0">
                <a:solidFill>
                  <a:srgbClr val="366092">
                    <a:lumMod val="60000"/>
                    <a:lumOff val="40000"/>
                  </a:srgbClr>
                </a:solidFill>
                <a:latin typeface="Arial Black"/>
                <a:ea typeface="Times New Roman"/>
                <a:cs typeface="Times New Roman"/>
              </a:rPr>
            </a:br>
            <a:r>
              <a:rPr lang="en-US" sz="1600" kern="0" dirty="0">
                <a:solidFill>
                  <a:srgbClr val="366092">
                    <a:lumMod val="60000"/>
                    <a:lumOff val="40000"/>
                  </a:srgbClr>
                </a:solidFill>
                <a:latin typeface="Arial Black"/>
                <a:ea typeface="Times New Roman"/>
                <a:cs typeface="Times New Roman"/>
              </a:rPr>
              <a:t>HAVE NO INCOME</a:t>
            </a:r>
            <a:endParaRPr lang="en-US" sz="1200" kern="0" dirty="0">
              <a:solidFill>
                <a:srgbClr val="366092">
                  <a:lumMod val="60000"/>
                  <a:lumOff val="40000"/>
                </a:srgbClr>
              </a:solidFill>
              <a:ea typeface="Times New Roman"/>
              <a:cs typeface="Times New Roman"/>
            </a:endParaRPr>
          </a:p>
          <a:p>
            <a:pPr defTabSz="914400">
              <a:spcAft>
                <a:spcPts val="600"/>
              </a:spcAft>
              <a:defRPr/>
            </a:pPr>
            <a:r>
              <a:rPr lang="en-US" sz="1100" kern="0" dirty="0">
                <a:solidFill>
                  <a:sysClr val="windowText" lastClr="000000"/>
                </a:solidFill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2000" y="6286500"/>
            <a:ext cx="838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914400"/>
            <a:r>
              <a:rPr lang="en-US" sz="1000" dirty="0">
                <a:solidFill>
                  <a:schemeClr val="tx2"/>
                </a:solidFill>
              </a:rPr>
              <a:t>Data is Commons at Imperial Hotel only. Population Characteristics,  August 2016 and HUD Annual Performance Reports FY2015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84129" y="756337"/>
            <a:ext cx="8229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</a:rPr>
              <a:t>The Commons at Imperial Hotel serves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</a:rPr>
              <a:t> the most disadvantaged  individuals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</a:rPr>
              <a:t>who have 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</a:rPr>
              <a:t>few or no resources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4347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B9E8FF"/>
      </a:accent1>
      <a:accent2>
        <a:srgbClr val="FFB265"/>
      </a:accent2>
      <a:accent3>
        <a:srgbClr val="C3D69B"/>
      </a:accent3>
      <a:accent4>
        <a:srgbClr val="FF9797"/>
      </a:accent4>
      <a:accent5>
        <a:srgbClr val="CC0099"/>
      </a:accent5>
      <a:accent6>
        <a:srgbClr val="366092"/>
      </a:accent6>
      <a:hlink>
        <a:srgbClr val="0070C0"/>
      </a:hlink>
      <a:folHlink>
        <a:srgbClr val="9CBEB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Office Theme">
  <a:themeElements>
    <a:clrScheme name="hands combo">
      <a:dk1>
        <a:srgbClr val="1F497D"/>
      </a:dk1>
      <a:lt1>
        <a:srgbClr val="FFFFFF"/>
      </a:lt1>
      <a:dk2>
        <a:srgbClr val="595959"/>
      </a:dk2>
      <a:lt2>
        <a:srgbClr val="FFFFFF"/>
      </a:lt2>
      <a:accent1>
        <a:srgbClr val="B9E8FF"/>
      </a:accent1>
      <a:accent2>
        <a:srgbClr val="FFB265"/>
      </a:accent2>
      <a:accent3>
        <a:srgbClr val="C3D69B"/>
      </a:accent3>
      <a:accent4>
        <a:srgbClr val="FF9797"/>
      </a:accent4>
      <a:accent5>
        <a:srgbClr val="CC0099"/>
      </a:accent5>
      <a:accent6>
        <a:srgbClr val="366092"/>
      </a:accent6>
      <a:hlink>
        <a:srgbClr val="0000FF"/>
      </a:hlink>
      <a:folHlink>
        <a:srgbClr val="CC00C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F2E1862D72E24DA1069132A8F1A14B" ma:contentTypeVersion="0" ma:contentTypeDescription="Create a new document." ma:contentTypeScope="" ma:versionID="f5d96d80db471dfbb14f057e46bf2ce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DF44FE4-3C32-41DD-A7B2-43D91C38C080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0B2DCCE-30C2-44E6-A860-2D84269AE8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C0328DE-4EA0-46B8-B0C1-2E71EB3F610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5533</TotalTime>
  <Words>816</Words>
  <Application>Microsoft Office PowerPoint</Application>
  <PresentationFormat>On-screen Show (4:3)</PresentationFormat>
  <Paragraphs>151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Arial Black</vt:lpstr>
      <vt:lpstr>Calibri</vt:lpstr>
      <vt:lpstr>Franklin Gothic Demi</vt:lpstr>
      <vt:lpstr>Impact</vt:lpstr>
      <vt:lpstr>Times New Roman</vt:lpstr>
      <vt:lpstr>Office Theme</vt:lpstr>
      <vt:lpstr>2_Office Theme</vt:lpstr>
      <vt:lpstr>1_Office Theme</vt:lpstr>
      <vt:lpstr>PowerPoint Presentation</vt:lpstr>
      <vt:lpstr>The Commons at Imperial Hotel </vt:lpstr>
      <vt:lpstr>The Commons at Imperial Hotel Background</vt:lpstr>
      <vt:lpstr>The Commons at Imperial Hotel Background (cont.)</vt:lpstr>
      <vt:lpstr>PowerPoint Presentation</vt:lpstr>
      <vt:lpstr>Imperial Program Model</vt:lpstr>
      <vt:lpstr>PowerPoint Presentation</vt:lpstr>
      <vt:lpstr>PowerPoint Presentation</vt:lpstr>
      <vt:lpstr>PowerPoint Presentation</vt:lpstr>
      <vt:lpstr>The Commons at Imperial Hotel  Resident Engagement Rate with Supportive Services in 2016 </vt:lpstr>
      <vt:lpstr>PowerPoint Presentation</vt:lpstr>
      <vt:lpstr>Challenges:</vt:lpstr>
      <vt:lpstr>Recognition: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Martha  Baker</dc:creator>
  <cp:lastModifiedBy>gshassociation@gmail.com</cp:lastModifiedBy>
  <cp:revision>295</cp:revision>
  <cp:lastPrinted>2015-07-08T15:05:10Z</cp:lastPrinted>
  <dcterms:created xsi:type="dcterms:W3CDTF">2012-06-11T18:34:08Z</dcterms:created>
  <dcterms:modified xsi:type="dcterms:W3CDTF">2016-11-07T01:22:40Z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0x01010036F2E1862D72E24DA1069132A8F1A14B</vt:lpwstr>
  </property>
</Properties>
</file>