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0" r:id="rId3"/>
    <p:sldId id="258" r:id="rId4"/>
    <p:sldId id="405" r:id="rId5"/>
    <p:sldId id="400" r:id="rId6"/>
    <p:sldId id="406" r:id="rId7"/>
    <p:sldId id="403" r:id="rId8"/>
    <p:sldId id="401" r:id="rId9"/>
    <p:sldId id="409" r:id="rId10"/>
    <p:sldId id="395" r:id="rId11"/>
    <p:sldId id="399" r:id="rId12"/>
    <p:sldId id="404" r:id="rId13"/>
    <p:sldId id="383" r:id="rId14"/>
    <p:sldId id="384" r:id="rId15"/>
    <p:sldId id="385" r:id="rId16"/>
    <p:sldId id="387" r:id="rId17"/>
    <p:sldId id="408" r:id="rId18"/>
    <p:sldId id="402" r:id="rId19"/>
    <p:sldId id="407" r:id="rId20"/>
    <p:sldId id="281" r:id="rId21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5176" autoAdjust="0"/>
  </p:normalViewPr>
  <p:slideViewPr>
    <p:cSldViewPr>
      <p:cViewPr varScale="1">
        <p:scale>
          <a:sx n="97" d="100"/>
          <a:sy n="97" d="100"/>
        </p:scale>
        <p:origin x="16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B618A3-A9E9-4CB0-A134-993E4A6F6329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8E20AA-2942-4F58-9EF8-D760232E790E}">
      <dgm:prSet phldrT="[Text]"/>
      <dgm:spPr/>
      <dgm:t>
        <a:bodyPr/>
        <a:lstStyle/>
        <a:p>
          <a:pPr algn="ctr"/>
          <a:r>
            <a:rPr lang="en-US" dirty="0"/>
            <a:t>Tenant Services</a:t>
          </a:r>
        </a:p>
      </dgm:t>
    </dgm:pt>
    <dgm:pt modelId="{29AA8249-1320-43D7-80D4-16090F2F524A}" type="parTrans" cxnId="{EA65C67E-3665-4479-88A8-F342FD4B9B6F}">
      <dgm:prSet/>
      <dgm:spPr/>
      <dgm:t>
        <a:bodyPr/>
        <a:lstStyle/>
        <a:p>
          <a:pPr algn="ctr"/>
          <a:endParaRPr lang="en-US"/>
        </a:p>
      </dgm:t>
    </dgm:pt>
    <dgm:pt modelId="{E0C63CF1-B609-40EA-800D-B00E0A6EF01A}" type="sibTrans" cxnId="{EA65C67E-3665-4479-88A8-F342FD4B9B6F}">
      <dgm:prSet/>
      <dgm:spPr/>
      <dgm:t>
        <a:bodyPr/>
        <a:lstStyle/>
        <a:p>
          <a:pPr algn="ctr"/>
          <a:endParaRPr lang="en-US"/>
        </a:p>
      </dgm:t>
    </dgm:pt>
    <dgm:pt modelId="{AA1CB5FF-C7D0-4622-BDA4-0DE7505A1E9B}">
      <dgm:prSet phldrT="[Text]"/>
      <dgm:spPr/>
      <dgm:t>
        <a:bodyPr/>
        <a:lstStyle/>
        <a:p>
          <a:pPr algn="ctr"/>
          <a:r>
            <a:rPr lang="en-US" dirty="0"/>
            <a:t>Housing</a:t>
          </a:r>
        </a:p>
      </dgm:t>
    </dgm:pt>
    <dgm:pt modelId="{A563BB1B-4385-4369-AEB1-5C9103DAA483}" type="parTrans" cxnId="{E7081FCF-4C1D-4018-9DAA-E02418061262}">
      <dgm:prSet/>
      <dgm:spPr/>
      <dgm:t>
        <a:bodyPr/>
        <a:lstStyle/>
        <a:p>
          <a:pPr algn="ctr"/>
          <a:endParaRPr lang="en-US"/>
        </a:p>
      </dgm:t>
    </dgm:pt>
    <dgm:pt modelId="{C77B0A54-6ED9-48E9-910D-49C764B5867A}" type="sibTrans" cxnId="{E7081FCF-4C1D-4018-9DAA-E02418061262}">
      <dgm:prSet/>
      <dgm:spPr/>
      <dgm:t>
        <a:bodyPr/>
        <a:lstStyle/>
        <a:p>
          <a:pPr algn="ctr"/>
          <a:endParaRPr lang="en-US"/>
        </a:p>
      </dgm:t>
    </dgm:pt>
    <dgm:pt modelId="{4866319D-2DD1-4A78-A4EE-F856331D9BE2}">
      <dgm:prSet phldrT="[Text]"/>
      <dgm:spPr/>
      <dgm:t>
        <a:bodyPr/>
        <a:lstStyle/>
        <a:p>
          <a:pPr algn="ctr"/>
          <a:r>
            <a:rPr lang="en-US" dirty="0"/>
            <a:t>Property Operations</a:t>
          </a:r>
        </a:p>
      </dgm:t>
    </dgm:pt>
    <dgm:pt modelId="{1DBF5A0A-F278-4ED7-B19E-81CD9DCE92A1}" type="parTrans" cxnId="{9129CAA0-D8A0-4A44-9FAB-74D7DD2A47C7}">
      <dgm:prSet/>
      <dgm:spPr/>
      <dgm:t>
        <a:bodyPr/>
        <a:lstStyle/>
        <a:p>
          <a:pPr algn="ctr"/>
          <a:endParaRPr lang="en-US"/>
        </a:p>
      </dgm:t>
    </dgm:pt>
    <dgm:pt modelId="{BDCA3642-F925-4FFB-A0CF-998856948DA6}" type="sibTrans" cxnId="{9129CAA0-D8A0-4A44-9FAB-74D7DD2A47C7}">
      <dgm:prSet/>
      <dgm:spPr/>
      <dgm:t>
        <a:bodyPr/>
        <a:lstStyle/>
        <a:p>
          <a:pPr algn="ctr"/>
          <a:endParaRPr lang="en-US"/>
        </a:p>
      </dgm:t>
    </dgm:pt>
    <dgm:pt modelId="{2623CD3C-A04A-494E-8EED-ECBF91E9E5DB}" type="pres">
      <dgm:prSet presAssocID="{CCB618A3-A9E9-4CB0-A134-993E4A6F6329}" presName="Name0" presStyleCnt="0">
        <dgm:presLayoutVars>
          <dgm:dir/>
          <dgm:resizeHandles val="exact"/>
        </dgm:presLayoutVars>
      </dgm:prSet>
      <dgm:spPr/>
    </dgm:pt>
    <dgm:pt modelId="{16A50D16-8A9A-42AF-8453-0ACC8637477A}" type="pres">
      <dgm:prSet presAssocID="{CA8E20AA-2942-4F58-9EF8-D760232E790E}" presName="node" presStyleLbl="node1" presStyleIdx="0" presStyleCnt="3">
        <dgm:presLayoutVars>
          <dgm:bulletEnabled val="1"/>
        </dgm:presLayoutVars>
      </dgm:prSet>
      <dgm:spPr/>
    </dgm:pt>
    <dgm:pt modelId="{F50B3883-E0CC-45AE-9B7D-81817545A16C}" type="pres">
      <dgm:prSet presAssocID="{E0C63CF1-B609-40EA-800D-B00E0A6EF01A}" presName="sibTrans" presStyleLbl="sibTrans2D1" presStyleIdx="0" presStyleCnt="3"/>
      <dgm:spPr/>
    </dgm:pt>
    <dgm:pt modelId="{694C6B68-10D0-47C1-9111-B77CBFFA0E1D}" type="pres">
      <dgm:prSet presAssocID="{E0C63CF1-B609-40EA-800D-B00E0A6EF01A}" presName="connectorText" presStyleLbl="sibTrans2D1" presStyleIdx="0" presStyleCnt="3"/>
      <dgm:spPr/>
    </dgm:pt>
    <dgm:pt modelId="{E02BAA4D-D2BC-4DE6-ABF6-B80A58126BFF}" type="pres">
      <dgm:prSet presAssocID="{AA1CB5FF-C7D0-4622-BDA4-0DE7505A1E9B}" presName="node" presStyleLbl="node1" presStyleIdx="1" presStyleCnt="3">
        <dgm:presLayoutVars>
          <dgm:bulletEnabled val="1"/>
        </dgm:presLayoutVars>
      </dgm:prSet>
      <dgm:spPr/>
    </dgm:pt>
    <dgm:pt modelId="{A4FFA897-E6BB-4239-91DE-B573A91E8EBA}" type="pres">
      <dgm:prSet presAssocID="{C77B0A54-6ED9-48E9-910D-49C764B5867A}" presName="sibTrans" presStyleLbl="sibTrans2D1" presStyleIdx="1" presStyleCnt="3"/>
      <dgm:spPr/>
    </dgm:pt>
    <dgm:pt modelId="{626D08D1-F139-422F-8ADE-472D70C3D31E}" type="pres">
      <dgm:prSet presAssocID="{C77B0A54-6ED9-48E9-910D-49C764B5867A}" presName="connectorText" presStyleLbl="sibTrans2D1" presStyleIdx="1" presStyleCnt="3"/>
      <dgm:spPr/>
    </dgm:pt>
    <dgm:pt modelId="{4871E9BC-8474-4400-B521-D0A7000E6D6D}" type="pres">
      <dgm:prSet presAssocID="{4866319D-2DD1-4A78-A4EE-F856331D9BE2}" presName="node" presStyleLbl="node1" presStyleIdx="2" presStyleCnt="3">
        <dgm:presLayoutVars>
          <dgm:bulletEnabled val="1"/>
        </dgm:presLayoutVars>
      </dgm:prSet>
      <dgm:spPr/>
    </dgm:pt>
    <dgm:pt modelId="{ACDB1DF8-7297-4E37-A777-FE4A7C47F130}" type="pres">
      <dgm:prSet presAssocID="{BDCA3642-F925-4FFB-A0CF-998856948DA6}" presName="sibTrans" presStyleLbl="sibTrans2D1" presStyleIdx="2" presStyleCnt="3"/>
      <dgm:spPr/>
    </dgm:pt>
    <dgm:pt modelId="{7228675C-EB49-42F8-BE0A-FAD62E8651F5}" type="pres">
      <dgm:prSet presAssocID="{BDCA3642-F925-4FFB-A0CF-998856948DA6}" presName="connectorText" presStyleLbl="sibTrans2D1" presStyleIdx="2" presStyleCnt="3"/>
      <dgm:spPr/>
    </dgm:pt>
  </dgm:ptLst>
  <dgm:cxnLst>
    <dgm:cxn modelId="{D600F8E7-B429-4483-8B3F-715A51F7BEFE}" type="presOf" srcId="{E0C63CF1-B609-40EA-800D-B00E0A6EF01A}" destId="{694C6B68-10D0-47C1-9111-B77CBFFA0E1D}" srcOrd="1" destOrd="0" presId="urn:microsoft.com/office/officeart/2005/8/layout/cycle7"/>
    <dgm:cxn modelId="{816DD8D7-AA2B-456F-ADB8-FEE36EDF1C39}" type="presOf" srcId="{BDCA3642-F925-4FFB-A0CF-998856948DA6}" destId="{7228675C-EB49-42F8-BE0A-FAD62E8651F5}" srcOrd="1" destOrd="0" presId="urn:microsoft.com/office/officeart/2005/8/layout/cycle7"/>
    <dgm:cxn modelId="{E7081FCF-4C1D-4018-9DAA-E02418061262}" srcId="{CCB618A3-A9E9-4CB0-A134-993E4A6F6329}" destId="{AA1CB5FF-C7D0-4622-BDA4-0DE7505A1E9B}" srcOrd="1" destOrd="0" parTransId="{A563BB1B-4385-4369-AEB1-5C9103DAA483}" sibTransId="{C77B0A54-6ED9-48E9-910D-49C764B5867A}"/>
    <dgm:cxn modelId="{9129CAA0-D8A0-4A44-9FAB-74D7DD2A47C7}" srcId="{CCB618A3-A9E9-4CB0-A134-993E4A6F6329}" destId="{4866319D-2DD1-4A78-A4EE-F856331D9BE2}" srcOrd="2" destOrd="0" parTransId="{1DBF5A0A-F278-4ED7-B19E-81CD9DCE92A1}" sibTransId="{BDCA3642-F925-4FFB-A0CF-998856948DA6}"/>
    <dgm:cxn modelId="{8637C7E3-C300-498E-A56D-86C63A964028}" type="presOf" srcId="{C77B0A54-6ED9-48E9-910D-49C764B5867A}" destId="{626D08D1-F139-422F-8ADE-472D70C3D31E}" srcOrd="1" destOrd="0" presId="urn:microsoft.com/office/officeart/2005/8/layout/cycle7"/>
    <dgm:cxn modelId="{BAD59481-E0F2-41BC-B883-D0AFDA3C1FA0}" type="presOf" srcId="{C77B0A54-6ED9-48E9-910D-49C764B5867A}" destId="{A4FFA897-E6BB-4239-91DE-B573A91E8EBA}" srcOrd="0" destOrd="0" presId="urn:microsoft.com/office/officeart/2005/8/layout/cycle7"/>
    <dgm:cxn modelId="{099A1B05-5AB8-4495-BBB3-910514FE895B}" type="presOf" srcId="{E0C63CF1-B609-40EA-800D-B00E0A6EF01A}" destId="{F50B3883-E0CC-45AE-9B7D-81817545A16C}" srcOrd="0" destOrd="0" presId="urn:microsoft.com/office/officeart/2005/8/layout/cycle7"/>
    <dgm:cxn modelId="{EA65C67E-3665-4479-88A8-F342FD4B9B6F}" srcId="{CCB618A3-A9E9-4CB0-A134-993E4A6F6329}" destId="{CA8E20AA-2942-4F58-9EF8-D760232E790E}" srcOrd="0" destOrd="0" parTransId="{29AA8249-1320-43D7-80D4-16090F2F524A}" sibTransId="{E0C63CF1-B609-40EA-800D-B00E0A6EF01A}"/>
    <dgm:cxn modelId="{2DA277EC-7E51-4D3D-9609-A052C99A54A7}" type="presOf" srcId="{4866319D-2DD1-4A78-A4EE-F856331D9BE2}" destId="{4871E9BC-8474-4400-B521-D0A7000E6D6D}" srcOrd="0" destOrd="0" presId="urn:microsoft.com/office/officeart/2005/8/layout/cycle7"/>
    <dgm:cxn modelId="{D2D9645E-BDAC-4650-8578-A746AD1059BD}" type="presOf" srcId="{CA8E20AA-2942-4F58-9EF8-D760232E790E}" destId="{16A50D16-8A9A-42AF-8453-0ACC8637477A}" srcOrd="0" destOrd="0" presId="urn:microsoft.com/office/officeart/2005/8/layout/cycle7"/>
    <dgm:cxn modelId="{9E752FE6-0B4B-4F1F-9347-9583411AD804}" type="presOf" srcId="{BDCA3642-F925-4FFB-A0CF-998856948DA6}" destId="{ACDB1DF8-7297-4E37-A777-FE4A7C47F130}" srcOrd="0" destOrd="0" presId="urn:microsoft.com/office/officeart/2005/8/layout/cycle7"/>
    <dgm:cxn modelId="{0E22AB59-6201-40C5-A544-D8B90DAEBC2D}" type="presOf" srcId="{CCB618A3-A9E9-4CB0-A134-993E4A6F6329}" destId="{2623CD3C-A04A-494E-8EED-ECBF91E9E5DB}" srcOrd="0" destOrd="0" presId="urn:microsoft.com/office/officeart/2005/8/layout/cycle7"/>
    <dgm:cxn modelId="{1045C447-4374-46FB-A3E1-2A32092D0EEB}" type="presOf" srcId="{AA1CB5FF-C7D0-4622-BDA4-0DE7505A1E9B}" destId="{E02BAA4D-D2BC-4DE6-ABF6-B80A58126BFF}" srcOrd="0" destOrd="0" presId="urn:microsoft.com/office/officeart/2005/8/layout/cycle7"/>
    <dgm:cxn modelId="{D61CA1C7-D3CE-4B2C-9986-823229C1C4A3}" type="presParOf" srcId="{2623CD3C-A04A-494E-8EED-ECBF91E9E5DB}" destId="{16A50D16-8A9A-42AF-8453-0ACC8637477A}" srcOrd="0" destOrd="0" presId="urn:microsoft.com/office/officeart/2005/8/layout/cycle7"/>
    <dgm:cxn modelId="{9CC2C387-5593-40B2-AA14-E451BF83C4E0}" type="presParOf" srcId="{2623CD3C-A04A-494E-8EED-ECBF91E9E5DB}" destId="{F50B3883-E0CC-45AE-9B7D-81817545A16C}" srcOrd="1" destOrd="0" presId="urn:microsoft.com/office/officeart/2005/8/layout/cycle7"/>
    <dgm:cxn modelId="{46EFFBA2-A115-457C-9CE5-0F3939EFA850}" type="presParOf" srcId="{F50B3883-E0CC-45AE-9B7D-81817545A16C}" destId="{694C6B68-10D0-47C1-9111-B77CBFFA0E1D}" srcOrd="0" destOrd="0" presId="urn:microsoft.com/office/officeart/2005/8/layout/cycle7"/>
    <dgm:cxn modelId="{EB767BA7-96FF-499B-896F-E7D99A2FCEE6}" type="presParOf" srcId="{2623CD3C-A04A-494E-8EED-ECBF91E9E5DB}" destId="{E02BAA4D-D2BC-4DE6-ABF6-B80A58126BFF}" srcOrd="2" destOrd="0" presId="urn:microsoft.com/office/officeart/2005/8/layout/cycle7"/>
    <dgm:cxn modelId="{DD153440-0ED7-41F0-BD19-A4102CD01C59}" type="presParOf" srcId="{2623CD3C-A04A-494E-8EED-ECBF91E9E5DB}" destId="{A4FFA897-E6BB-4239-91DE-B573A91E8EBA}" srcOrd="3" destOrd="0" presId="urn:microsoft.com/office/officeart/2005/8/layout/cycle7"/>
    <dgm:cxn modelId="{9FEEC635-FE81-443E-B41A-0AFD60C678B6}" type="presParOf" srcId="{A4FFA897-E6BB-4239-91DE-B573A91E8EBA}" destId="{626D08D1-F139-422F-8ADE-472D70C3D31E}" srcOrd="0" destOrd="0" presId="urn:microsoft.com/office/officeart/2005/8/layout/cycle7"/>
    <dgm:cxn modelId="{008DC73A-76CD-41B1-8C69-CC8B05F13F08}" type="presParOf" srcId="{2623CD3C-A04A-494E-8EED-ECBF91E9E5DB}" destId="{4871E9BC-8474-4400-B521-D0A7000E6D6D}" srcOrd="4" destOrd="0" presId="urn:microsoft.com/office/officeart/2005/8/layout/cycle7"/>
    <dgm:cxn modelId="{F42F47F1-8041-4C91-8C5C-CB012BF9974A}" type="presParOf" srcId="{2623CD3C-A04A-494E-8EED-ECBF91E9E5DB}" destId="{ACDB1DF8-7297-4E37-A777-FE4A7C47F130}" srcOrd="5" destOrd="0" presId="urn:microsoft.com/office/officeart/2005/8/layout/cycle7"/>
    <dgm:cxn modelId="{9AEE7567-B409-40FD-8B3B-13C62BFBD67C}" type="presParOf" srcId="{ACDB1DF8-7297-4E37-A777-FE4A7C47F130}" destId="{7228675C-EB49-42F8-BE0A-FAD62E8651F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A50D16-8A9A-42AF-8453-0ACC8637477A}">
      <dsp:nvSpPr>
        <dsp:cNvPr id="0" name=""/>
        <dsp:cNvSpPr/>
      </dsp:nvSpPr>
      <dsp:spPr>
        <a:xfrm>
          <a:off x="1923194" y="731"/>
          <a:ext cx="1792411" cy="8962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Tenant Services</a:t>
          </a:r>
        </a:p>
      </dsp:txBody>
      <dsp:txXfrm>
        <a:off x="1949443" y="26980"/>
        <a:ext cx="1739913" cy="843707"/>
      </dsp:txXfrm>
    </dsp:sp>
    <dsp:sp modelId="{F50B3883-E0CC-45AE-9B7D-81817545A16C}">
      <dsp:nvSpPr>
        <dsp:cNvPr id="0" name=""/>
        <dsp:cNvSpPr/>
      </dsp:nvSpPr>
      <dsp:spPr>
        <a:xfrm rot="3600000">
          <a:off x="3092645" y="1572903"/>
          <a:ext cx="932570" cy="31367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186747" y="1635637"/>
        <a:ext cx="744366" cy="188204"/>
      </dsp:txXfrm>
    </dsp:sp>
    <dsp:sp modelId="{E02BAA4D-D2BC-4DE6-ABF6-B80A58126BFF}">
      <dsp:nvSpPr>
        <dsp:cNvPr id="0" name=""/>
        <dsp:cNvSpPr/>
      </dsp:nvSpPr>
      <dsp:spPr>
        <a:xfrm>
          <a:off x="3402256" y="2562542"/>
          <a:ext cx="1792411" cy="8962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Housing</a:t>
          </a:r>
        </a:p>
      </dsp:txBody>
      <dsp:txXfrm>
        <a:off x="3428505" y="2588791"/>
        <a:ext cx="1739913" cy="843707"/>
      </dsp:txXfrm>
    </dsp:sp>
    <dsp:sp modelId="{A4FFA897-E6BB-4239-91DE-B573A91E8EBA}">
      <dsp:nvSpPr>
        <dsp:cNvPr id="0" name=""/>
        <dsp:cNvSpPr/>
      </dsp:nvSpPr>
      <dsp:spPr>
        <a:xfrm rot="10800000">
          <a:off x="2353114" y="2853809"/>
          <a:ext cx="932570" cy="31367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447216" y="2916543"/>
        <a:ext cx="744366" cy="188204"/>
      </dsp:txXfrm>
    </dsp:sp>
    <dsp:sp modelId="{4871E9BC-8474-4400-B521-D0A7000E6D6D}">
      <dsp:nvSpPr>
        <dsp:cNvPr id="0" name=""/>
        <dsp:cNvSpPr/>
      </dsp:nvSpPr>
      <dsp:spPr>
        <a:xfrm>
          <a:off x="444131" y="2562542"/>
          <a:ext cx="1792411" cy="8962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Property Operations</a:t>
          </a:r>
        </a:p>
      </dsp:txBody>
      <dsp:txXfrm>
        <a:off x="470380" y="2588791"/>
        <a:ext cx="1739913" cy="843707"/>
      </dsp:txXfrm>
    </dsp:sp>
    <dsp:sp modelId="{ACDB1DF8-7297-4E37-A777-FE4A7C47F130}">
      <dsp:nvSpPr>
        <dsp:cNvPr id="0" name=""/>
        <dsp:cNvSpPr/>
      </dsp:nvSpPr>
      <dsp:spPr>
        <a:xfrm rot="18000000">
          <a:off x="1613583" y="1572903"/>
          <a:ext cx="932570" cy="31367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707685" y="1635637"/>
        <a:ext cx="744366" cy="1882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950394E-4687-4E3B-AC0E-24A6E2A360B2}" type="datetimeFigureOut">
              <a:rPr lang="en-US" smtClean="0"/>
              <a:pPr/>
              <a:t>11/6/2016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BFB11D-711B-4B4F-B02F-4659FF84DC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845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19371D-7FAC-4335-B345-ED76F230D998}" type="datetimeFigureOut">
              <a:rPr lang="en-US" smtClean="0"/>
              <a:pPr/>
              <a:t>11/6/2016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A70AEAA-2CE9-4904-8557-EC65DE11C5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316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0AEAA-2CE9-4904-8557-EC65DE11C5D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571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0AEAA-2CE9-4904-8557-EC65DE11C5D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790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0AEAA-2CE9-4904-8557-EC65DE11C5D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500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0AEAA-2CE9-4904-8557-EC65DE11C5D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123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0AEAA-2CE9-4904-8557-EC65DE11C5D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80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4281C-14E6-469D-90E9-88472271CC7E}" type="datetime1">
              <a:rPr lang="en-US" smtClean="0"/>
              <a:pPr/>
              <a:t>11/6/2016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9054-3F71-4934-8283-0A722E7AFA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F02D-29DA-43F1-BB27-6312246FC967}" type="datetime1">
              <a:rPr lang="en-US" smtClean="0"/>
              <a:pPr/>
              <a:t>11/6/2016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9054-3F71-4934-8283-0A722E7AFA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BC2B-983F-40FB-8ADA-3BE4629965AE}" type="datetime1">
              <a:rPr lang="en-US" smtClean="0"/>
              <a:pPr/>
              <a:t>11/6/2016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9054-3F71-4934-8283-0A722E7AFA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C399-20E4-4C02-ABDF-9880FEE89DCA}" type="datetime1">
              <a:rPr lang="en-US" smtClean="0"/>
              <a:pPr/>
              <a:t>11/6/2016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9054-3F71-4934-8283-0A722E7AFA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B4C8-2A57-4F4B-8D14-61834FF39B56}" type="datetime1">
              <a:rPr lang="en-US" smtClean="0"/>
              <a:pPr/>
              <a:t>11/6/2016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9054-3F71-4934-8283-0A722E7AFA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DBE0-97E7-4989-B74D-D9E4E1425A86}" type="datetime1">
              <a:rPr lang="en-US" smtClean="0"/>
              <a:pPr/>
              <a:t>11/6/2016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9054-3F71-4934-8283-0A722E7AFA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1A1C6-BA93-47D1-9A0E-4A6DB4F94D28}" type="datetime1">
              <a:rPr lang="en-US" smtClean="0"/>
              <a:pPr/>
              <a:t>11/6/2016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9054-3F71-4934-8283-0A722E7AFA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7E66-D118-44D0-A590-F2423A84AAF8}" type="datetime1">
              <a:rPr lang="en-US" smtClean="0"/>
              <a:pPr/>
              <a:t>11/6/2016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9054-3F71-4934-8283-0A722E7AFA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A8AA-4069-4699-A79E-253D614F3166}" type="datetime1">
              <a:rPr lang="en-US" smtClean="0"/>
              <a:pPr/>
              <a:t>11/6/2016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9054-3F71-4934-8283-0A722E7AFA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A302-876C-44B4-8F9C-6D1890FF2D86}" type="datetime1">
              <a:rPr lang="en-US" smtClean="0"/>
              <a:pPr/>
              <a:t>11/6/2016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9054-3F71-4934-8283-0A722E7AFA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7FFE-40AE-48CA-983C-830D2D5D96BA}" type="datetime1">
              <a:rPr lang="en-US" smtClean="0"/>
              <a:pPr/>
              <a:t>11/6/2016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9054-3F71-4934-8283-0A722E7AFA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/>
              <a:t>Click icon to add picture</a:t>
            </a:r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2DB9760-762D-4887-BC7A-CD0460962A6C}" type="datetime1">
              <a:rPr lang="en-US" smtClean="0"/>
              <a:pPr/>
              <a:t>11/6/2016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F289054-3F71-4934-8283-0A722E7AFA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pestrydevelopment.org/" TargetMode="External"/><Relationship Id="rId2" Type="http://schemas.openxmlformats.org/officeDocument/2006/relationships/hyperlink" Target="mailto:jontoppen@tapestrydevelopment.or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905000"/>
            <a:ext cx="6172200" cy="1894362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Overview of Tapestry Development Group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343400"/>
            <a:ext cx="6400800" cy="228600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Jon Toppen</a:t>
            </a:r>
          </a:p>
          <a:p>
            <a:r>
              <a:rPr lang="en-US" dirty="0"/>
              <a:t>Georgia Supportive Housing Association</a:t>
            </a:r>
          </a:p>
          <a:p>
            <a:r>
              <a:rPr lang="en-US" sz="2000" dirty="0"/>
              <a:t>Fall Conference</a:t>
            </a:r>
          </a:p>
          <a:p>
            <a:r>
              <a:rPr lang="en-US" sz="2000" dirty="0"/>
              <a:t>November 7</a:t>
            </a:r>
            <a:r>
              <a:rPr lang="en-US" sz="2000" baseline="30000" dirty="0"/>
              <a:t>th</a:t>
            </a:r>
            <a:r>
              <a:rPr lang="en-US" sz="2000" dirty="0"/>
              <a:t>, 2016</a:t>
            </a:r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9054-3F71-4934-8283-0A722E7AFAA6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 descr="tapestry_screen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457200"/>
            <a:ext cx="3200400" cy="18288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/>
              <a:t>Three-Legged Stool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9054-3F71-4934-8283-0A722E7AFAA6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985973510"/>
              </p:ext>
            </p:extLst>
          </p:nvPr>
        </p:nvGraphicFramePr>
        <p:xfrm>
          <a:off x="2209800" y="1676400"/>
          <a:ext cx="5638800" cy="3459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0595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Development Process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303" r="3744"/>
          <a:stretch/>
        </p:blipFill>
        <p:spPr>
          <a:xfrm>
            <a:off x="914400" y="1371600"/>
            <a:ext cx="7613577" cy="4343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9054-3F71-4934-8283-0A722E7AFAA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215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905000"/>
            <a:ext cx="6172200" cy="1894362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sz="6000" dirty="0"/>
              <a:t>Example Supportive Housing Projects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9054-3F71-4934-8283-0A722E7AFAA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 descr="tapestry_screen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457200"/>
            <a:ext cx="3200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8973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498080" cy="1143000"/>
          </a:xfrm>
        </p:spPr>
        <p:txBody>
          <a:bodyPr/>
          <a:lstStyle/>
          <a:p>
            <a:pPr algn="ctr"/>
            <a:r>
              <a:rPr lang="en-US" dirty="0"/>
              <a:t>O’Hern House</a:t>
            </a:r>
          </a:p>
        </p:txBody>
      </p:sp>
      <p:pic>
        <p:nvPicPr>
          <p:cNvPr id="5" name="Content Placeholder 4" descr="OHern House Exteriror Si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427" t="6349" r="8383" b="6349"/>
          <a:stretch>
            <a:fillRect/>
          </a:stretch>
        </p:blipFill>
        <p:spPr>
          <a:xfrm>
            <a:off x="3048000" y="2971800"/>
            <a:ext cx="4078778" cy="3505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9054-3F71-4934-8283-0A722E7AFAA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95400" y="1066800"/>
            <a:ext cx="6705600" cy="1905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Owner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 Project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Interconne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ctions, Inc.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Location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:  Atlanta, MLK historic district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Housing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First model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76 units SRO units (all have Atlanta Housing Authority PBRA)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Services and Meals provided by Community Friendship, Inc.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$3 mil rehab completed in 2011 (DCA PSHP funds)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498080" cy="1143000"/>
          </a:xfrm>
        </p:spPr>
        <p:txBody>
          <a:bodyPr/>
          <a:lstStyle/>
          <a:p>
            <a:pPr algn="ctr"/>
            <a:r>
              <a:rPr lang="en-US" dirty="0"/>
              <a:t>Summit Trail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9054-3F71-4934-8283-0A722E7AFAA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00200" y="1066800"/>
            <a:ext cx="6705600" cy="1905000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Owner and Service Provider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 CHRIS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180 (Formerly CHRIS Kids)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Location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:  East Atlanta, City of Atlanta, DeKalb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Young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Adults aged 17-24 (homeless and/or agin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g out of foster care)</a:t>
            </a:r>
            <a:endParaRPr kumimoji="0" lang="en-US" b="0" i="0" u="none" strike="noStrike" kern="1200" cap="none" spc="0" normalizeH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46 units with SROs, 1 and 2 bedrooms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Atlanta Housing Authority Project Based Rental Assistance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$12 mil project completed in 2010 (DCA PSHP funds, private capital campaign,  City of Atlanta (Homeless Opportunity Funds)</a:t>
            </a:r>
          </a:p>
        </p:txBody>
      </p:sp>
      <p:pic>
        <p:nvPicPr>
          <p:cNvPr id="8" name="Content Placeholder 7" descr="Summit Trail CHRIS Ki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3124200"/>
            <a:ext cx="4572000" cy="306059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Presley Woods Apartments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9054-3F71-4934-8283-0A722E7AFAA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457200"/>
            <a:ext cx="6705600" cy="3505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Owner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  Project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Interconnections, Inc.</a:t>
            </a:r>
            <a:endParaRPr lang="en-US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Location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:  Kirkwood Neighborhood, City of Atlanta, DeKalb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20 units (50%)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homeless with mental illnes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 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(Shelter Plus Care)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20 units (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50%) low income residents (DeKalb County Section 8)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Built 1995, rehabilitated 2013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u="sng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Service Provider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: Community Friendship, Inc.</a:t>
            </a:r>
            <a:endParaRPr kumimoji="0" lang="en-US" b="0" i="0" u="none" strike="noStrike" kern="1200" cap="none" spc="0" normalizeH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0658" name="Picture 2" descr="Presley Woods Outside common ar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352800"/>
            <a:ext cx="4153759" cy="2762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Greystone Apartments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9054-3F71-4934-8283-0A722E7AFAA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66800" y="1066800"/>
            <a:ext cx="7546848" cy="1905000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Owners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  Tapestry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Development Group and In-Fill Housing (Macon)</a:t>
            </a:r>
            <a:endParaRPr lang="en-US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Location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:  City of Rome, Floyd County, Georgia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71 one bedrooms serving seniors and people with disabilities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17 Section 8 from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Housing Authority (seniors only); 15 Shelter Plus Care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Highland Rivers Health of Dalton, Ga. – service providers</a:t>
            </a:r>
            <a:endParaRPr kumimoji="0" lang="en-US" b="0" i="0" u="none" strike="noStrike" kern="1200" cap="none" spc="0" normalizeH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Built 1905, rehabbed to housing 1992, rehab 2015 using LIHTC / HTC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noProof="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$10 million development budget</a:t>
            </a:r>
            <a:endParaRPr kumimoji="0" lang="en-US" b="0" i="0" u="none" strike="noStrike" kern="1200" cap="none" spc="0" normalizeH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0" b="3863"/>
          <a:stretch/>
        </p:blipFill>
        <p:spPr>
          <a:xfrm>
            <a:off x="2286001" y="2886075"/>
            <a:ext cx="5105400" cy="354944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498080" cy="1143000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Greystone Apartments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9054-3F71-4934-8283-0A722E7AFAA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66800" y="1066800"/>
            <a:ext cx="7546848" cy="1905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0" i="0" u="none" strike="noStrike" kern="1200" cap="none" spc="0" normalizeH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04" y="1057688"/>
            <a:ext cx="4076148" cy="305711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056" y="3792192"/>
            <a:ext cx="3351144" cy="251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11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Phoenix House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9054-3F71-4934-8283-0A722E7AFAA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66800" y="1066800"/>
            <a:ext cx="7546848" cy="19050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Owners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  Tapestry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Development </a:t>
            </a:r>
            <a:r>
              <a:rPr kumimoji="0" lang="en-US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Grou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p, Project Interconnections, National Housing Trust (Washington DC)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Location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:  City of Atlanta, Fulton County, Georgia (nearly Oakland City MARTA)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69 efficiencies serving formerly homeless individuals with mental illness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44 Section 8 from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Atlanta Housing Authority; 25 Shelter Plus Care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Community Friendship – service provider</a:t>
            </a:r>
            <a:endParaRPr kumimoji="0" lang="en-US" b="0" i="0" u="none" strike="noStrike" kern="1200" cap="none" spc="0" normalizeH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LIHTC plus philanthropic funding, Invest Atlanta loan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noProof="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$10+ million development budget</a:t>
            </a:r>
            <a:endParaRPr kumimoji="0" lang="en-US" b="0" i="0" u="none" strike="noStrike" kern="1200" cap="none" spc="0" normalizeH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686" y="2928915"/>
            <a:ext cx="5045075" cy="3363383"/>
          </a:xfrm>
        </p:spPr>
      </p:pic>
    </p:spTree>
    <p:extLst>
      <p:ext uri="{BB962C8B-B14F-4D97-AF65-F5344CB8AC3E}">
        <p14:creationId xmlns:p14="http://schemas.microsoft.com/office/powerpoint/2010/main" val="4016512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425" y="1143000"/>
            <a:ext cx="7498080" cy="1143000"/>
          </a:xfrm>
        </p:spPr>
        <p:txBody>
          <a:bodyPr/>
          <a:lstStyle/>
          <a:p>
            <a:pPr algn="r"/>
            <a:r>
              <a:rPr lang="en-US" dirty="0"/>
              <a:t>Phoenix House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9054-3F71-4934-8283-0A722E7AFAA6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" t="-1" r="4400" b="20961"/>
          <a:stretch/>
        </p:blipFill>
        <p:spPr>
          <a:xfrm>
            <a:off x="1181727" y="845820"/>
            <a:ext cx="4032738" cy="2621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9" r="10400" b="13200"/>
          <a:stretch/>
        </p:blipFill>
        <p:spPr>
          <a:xfrm>
            <a:off x="3048000" y="3568148"/>
            <a:ext cx="5689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71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1143000"/>
          </a:xfrm>
        </p:spPr>
        <p:txBody>
          <a:bodyPr>
            <a:normAutofit/>
          </a:bodyPr>
          <a:lstStyle/>
          <a:p>
            <a:r>
              <a:rPr lang="en-US" dirty="0"/>
              <a:t>	Overview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About Tapestry Development Group </a:t>
            </a:r>
          </a:p>
          <a:p>
            <a:r>
              <a:rPr lang="en-US" dirty="0"/>
              <a:t>Tapestry’s place in the provision of supportive housing </a:t>
            </a:r>
          </a:p>
          <a:p>
            <a:r>
              <a:rPr lang="en-US" dirty="0"/>
              <a:t>Example supportive housing projects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9054-3F71-4934-8283-0A722E7AFAA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2286000" y="3276600"/>
            <a:ext cx="6172200" cy="457200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For more information contact: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subTitle" idx="1"/>
          </p:nvPr>
        </p:nvSpPr>
        <p:spPr>
          <a:xfrm>
            <a:off x="2286000" y="3962400"/>
            <a:ext cx="5791200" cy="2667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Jon Toppen</a:t>
            </a:r>
          </a:p>
          <a:p>
            <a:pPr algn="ctr"/>
            <a:r>
              <a:rPr lang="en-US" dirty="0"/>
              <a:t>(404) 997-6788</a:t>
            </a:r>
          </a:p>
          <a:p>
            <a:pPr algn="ctr"/>
            <a:r>
              <a:rPr lang="en-US" dirty="0">
                <a:hlinkClick r:id="rId2"/>
              </a:rPr>
              <a:t>jontoppen@tapestrydevelopment.org</a:t>
            </a:r>
            <a:endParaRPr lang="en-US" dirty="0"/>
          </a:p>
          <a:p>
            <a:pPr algn="ctr"/>
            <a:r>
              <a:rPr lang="en-US" dirty="0">
                <a:hlinkClick r:id="rId3"/>
              </a:rPr>
              <a:t>www.tapestrydevelopment.org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9054-3F71-4934-8283-0A722E7AFAA6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 descr="tapestry_screen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4650" y="838200"/>
            <a:ext cx="3867150" cy="22098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Tapestry Development Group, Inc.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specialist in affordable rental housing development and consultation, with over three decades of combined experience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Mission driven 501(c)3 non-profit 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Experienced in all types of affordable housing (senior, supportive housing, workforce housing, rural, urban, etc.)</a:t>
            </a:r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9054-3F71-4934-8283-0A722E7AFAA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438400"/>
            <a:ext cx="6172200" cy="2580162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sz="6000" dirty="0"/>
              <a:t>Tapestry’s place in the provision of supportive housing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9054-3F71-4934-8283-0A722E7AFAA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 descr="tapestry_screen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457200"/>
            <a:ext cx="3200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4658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supportive housing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9054-3F71-4934-8283-0A722E7AFAA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 descr="https://encrypted-tbn0.gstatic.com/images?q=tbn:ANd9GcS_JfoyR4XpffhvdFJ7uXZ_92Oaq5N-V_73kOUwu8uAL2by4uPU-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971800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76400" y="152400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Quality</a:t>
            </a:r>
            <a:r>
              <a:rPr lang="en-US" dirty="0"/>
              <a:t> housing suitable to their individual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Affordable</a:t>
            </a:r>
            <a:r>
              <a:rPr lang="en-US" dirty="0"/>
              <a:t> to their level of income (which may be zero)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Connects people to needed </a:t>
            </a:r>
            <a:r>
              <a:rPr lang="en-US" u="sng" dirty="0"/>
              <a:t>services</a:t>
            </a:r>
            <a:r>
              <a:rPr lang="en-US" dirty="0"/>
              <a:t>, sometimes at home</a:t>
            </a:r>
          </a:p>
        </p:txBody>
      </p:sp>
      <p:sp>
        <p:nvSpPr>
          <p:cNvPr id="8" name="AutoShape 4" descr="data:image/jpeg;base64,/9j/4AAQSkZJRgABAQAAAQABAAD/2wCEAAkGBxQTEhUUExQWFRQXFxgZFxgXGBgcHBcYFRoXGBcXFxgYHSggGBolHxcXIjEhJSksLi4uFx8zODMsNygtLisBCgoKDg0OGxAQGiwkHyQsLC8sLCwsLCwsLCwsLCwsLCwsLCwsLCwsLCwsLCwsLCwsLCwsLCwsLCwsLCwsLCwsLP/AABEIALcBEwMBIgACEQEDEQH/xAAcAAACAgMBAQAAAAAAAAAAAAAEBQMGAAIHAQj/xABBEAACAQIEAwUFBgUDAwQDAAABAhEAAwQSITEFQVEGImFxgRMykaGxB0JSwdHwFCNiguFykvEVM6JDU8LSJIOy/8QAGgEAAwEBAQEAAAAAAAAAAAAAAQIDAAQFBv/EADARAAICAgIBAQcCBQUAAAAAAAABAhEDIRIxUUEEEyIyYXGhkfAUwdHh8UJDUoGx/9oADAMBAAIRAxEAPwB39g/Fs+GvYcnW04dR/RdH/wBlP+6uoV87fZHxE4bii22Ol0PZPn7yH/cgH91fQntKLAiWsrVHmtqATKysrKxjjWFP8NxdeQF+P7XJX6NXZa479plk28bnGmYKw8x/xXXMHfFy2jjZ1Vh/cAfzosWPRNVY7eW/5dh9O5fXNP4LiulzyOVjrVnpN2oCvh7iE6jJI0kBmAnXlE6+BoDHDeLswvHOcxMGdASNSNBtppHlQbCOfIfEAn6xp4ijuLNESqwAQY01KjNJnvHMrEnwIpfGu5H6ZgBHpHwrnZdGtwjl+yPruPlXReENOGsty9kBy+5KHY8o208q5xdcbRqB9fD1I9BVm4Lx5UwgT71osNY2dgwj4t8KKAyHiuJyXXPI21+Rf8jVLTQxT7jXEFuPK6gKVnr5VW/aazTpCssGCt5sFxASBFm04n73s79tsvrrSOzxEknKFJGQqSNTJEI0dNNBzXU66z+wZrZAuZVcQVyzIBBBmdNRS5uCtOj/AC/zTLQrjYzuYzuvpIWCpOh1A7rEe4saaSddxEiaxjBBMbDu6Rqc2gAOk6mWJ2IG1I8XgLiKTmnT8IoGzduEwo5Roo2MnXTx50dCUyxYjEALFtnIkNnaAbYOhDmYLZQp007zankj4VJcaFpjMBMwdDsQT8RrFTNauNJdgJ6Kv6ab14uAj3WIPiAfyohSGOJ4gUKGNyc0iA6LsSpWQYbYzH1Y4bjI/wCm+x17+Ne7mJGoSxaQKQDM9/eIPyFRxNtwe9GvMAAfLaicA7tbNsNCZs0ZR7xGWZidvGklG1Q0HTsZHE+NF4JpVj4/lS1cE34/kKZYOyUtkEzJOvwFReNItzskSveIISqqBJLJAHMkmB8QK8sjUedQcRvkOmU6hmPXxX611w1O/CbOaW415aLDhe06PxAX8QCoe2qsE7wGUqD4wTbGgnRiPGr3hLvDcQ3dGHu810VLq/6cwDeh9K4liMJ3SQwWATpmG2vNjHpQYxVxfeg+f6irRy45+V9iTxzjrs+h7vY/DO0o962x/DduIf8Abmio27HXV/7eOxI/1Mr/AP8AS1xPhvae7bgJdu245ByV/wBu3yq64HtvxG2isf5iFQ8sn3GEgykRp1qqx8vkmn+/qI5180WXEcC4kp7mPDeD2U+oiqNeF2/xSxbci5dW6zMQIDGyTBA5CLNWDB/aqdPa4YHxRvyIH1qr9ju0FnD8Re9iSx/lsi5VnvkrJPQe/r41RY5wi3Jfbr+QjlGUkonR72PxIYj2dZQzdssMxn2kTyJX9ayub3c/H4Lc4+TkXFrjWMUl5PeDJcH+u2R+aj419K4XGi4iXEMq6q6+TgEfI1889s8LEnmjfJtD8wPjXUvsn4r7XhttSZawzWj5LDJ/4Mo9KiOnqy+Leohb4pcGqRHoUHkMlcGvaBVqmFAY579ruHn2VwDaVJ+BH1q0/Z9jPa8PsHmoKH/9bFR8gKW/aRhs2EJgkqwOnjp+lB/Y0zjDXrbqVC3syz+F1Xb1U/GiwRT2dAqtdpeBW7zM8E3vZMEOZu7IKyFmIkiaC7TfaBZwztaVTcdfeOygjdZ5kc/rvVPu/a2S4LYdCBIBViCAYneeg+FDRSEnF6den6intfw/JkfQZsxIg6TluQTMQCzgeR8KrBuczsdfiY/KrJ2q7bYbEWra27b51Ylg4AEbQCDroTrH3RNUS9eJOpqLWyloKxOO5L8aEw2LOYyTED5bVCa9RMren50UhWyc3pBAmaEFtjtE9DOtFWRv19BU/sSf3+lMAGGMuDQoo9T+lTWccxIELJMCWI15fdr0iDBY/wC00M+BDPmLNIOg7oiNRzrUY2xXEXzeyZApOhkzv5UOcTkQKAM0mfDp5mj24TmcuT3j4nyGw/cVta4aC4ULnYmIC6k+ZrMaCt7Fwxw5iK9uX3IOVG+B/IU0NkABswiYmDAPPXbpTAW8wgBjpyB/KovM0+h3CNaKj7C7PeVj1mjMMmWdDrrqPSnLWXGgR215qRoOkjyrLuBZh7uQ+Mz9NqtGXIlKNAiNRlz/ALY/fP8AxSC5dNtiraEb/wDNOrtwZE15D6f5oNbQF0yTC+8BQPETN4+GnwgflR/DNX9PqaU4i7Nxj1P1JNW/0zf0S/V/2JruK+rf4NcS3dI6wPjApfimlj4frNF321Xzn4SaCc6mpQWimR/EQnwrrvaO5atcHa/bYEX7dqzbjQKsZSgG+YKrz4r4VyJaLu3Xa1aQuzIC+RCTCAsMxA2Ekn4U4iPFd7WVg3Q5dY66iaY8Ite0Ys/vE8vHU0uxoJYaGAOlPuB4Y90fGmWSaVWBwjd0NRwIn7//AI/5rKs1mz3RWVX+Oz/8vwv6E/4bF4/9Au2OEzF/6x8zz/3CvPsR4hF+/hydLiC4o/qtnK3qQ4/2VY+1fD/5em6zPlyPlpXNuzmO/hOKWbmy+1AP+i93W05xnOn9NT9Qw2qPotLe1SKKo3bHtrcw142rXsreSAxvBiWJAOiBlMAHrVYw/wBq+M7028IYMBznUCRp3DdJY86NMCaOzWlM6CiVtdT8Kqf2bdrL/ELdx7tlEW2Qq3EzBbp1zBVfUZYHM71cWMCToBv4UjKIF4jhg9p1jcGkfZNTbtXuokifAHTymkfaz7WMJhpSx/8AlXdu4Ytqf6rn3vJQfMVyq/xzHYu4Lly4URXW4qKCtvMhDKck9+CBqxPgaXkXjF8XekHcbJbNJJJJ16knX51W7FsBtdRtBq88Uwoey9+QFYBgBrqSFygdQxIPkarfDMEhXPc1B90dY6/vlU5TXRoY5NJoXXeH2yZ29ahOC8aL4iWBgCI20rxLkiaWDsbIvAMtkCoQwzUTdNLrjHMY8KokRbDFWTqYGk+A5mui3fs+W3gRdZ2W48MDuQpEgaRBOh/PWBzJgT8NK7bxTjN67hsOlpFC3Sq2s2rPZVR/Ng7GBMf1DnMZukOo3JHEMfavWGjO3gZ0MeBo7AOt5SW98CDsPIjpTXtNw8ksGgMCcsfvTyqu4LBsGWSBmJUjocpYT6CkjIdwp/QOun2cezMzvz22+pq7djLn8u9cuWWu5kKArlXICrG4ZMchHlPWqQlnJzmuhdhuLqloC2qtctlnKndgQQ0eGUgbRMVTP8uv1Ew+trfjx/ko/HMIbRdfZsgLaKSCVAmM2XQGCKzhpOQTvHyMEVdO0uBvYl2ZFzpcuFg+UxsM0jeRBgVWMRby3WUKRoNDyMCQems1LH81Iq6jt9evn619Q3A4xVZFKknMBOmxOg+dPmxiwTl21+H73pVwnAhgjFCTmmddgYn5H1FNuJ4qzZtlroA2gASSJ5R1BPpFdU69NeSCq/i2n15S+v1KZxyyuJa4qqfaqZUxy1DA9RI+fhVWOJYGDy0+FMMTxUF3a3KZgRJ8Ty3pORU24voFP1Y/4Ri9z4fQGk95jmMHnU+DEA+VCZtab/ab8tfhf3Al8a+iNgTP751CLZ8KlmsU1JSZRxRGLUb/ACpybQWza66nyBnb4j40oa4JEanb4094loQv4VA/fyo7F0B21mrX2ew+tVnDrqKufZ5dD3WERBMQZnQazy6UyFZYFTSsrA1ZWo1l94hwW5cttnyLpIRBmJI2zXGAkeAUedc0ThCJeU5ACrDlroZ3NdvcaVzzjXDct8kDnNN2X9mkoNjvtpduizmsWEuPcXKzlFYqpGxBGoMnfSuR8I+yq9iL38wm1b1LHKNB0E10Hjf2pYTC2wiH+JvARltnuKR+O7sPJcx8K5P2m7a43iBKu+W0f/RtSqR/XrL/ANxI6AUras0V8NOK+7L+O1PDOCo1rCF8XfiDDygP9VzVRryQH0qhcf7XY7iRIuPltf8AtpK2x/q5uf8AUT6UowvDANX18OX+ad4LDl2VEGp0AA/IVqbE5Rj0CYLhaJqe83jsPIU0e2VUs3dEE97QkAScq7tp0pZxDj62hFgAt/7ran+xQYXz1PlVaxnErlxszuSfE1b3cY/MQeSUujsP2Z2beMt4kHVUVdCed0PMAbe6PXbxQ8T4YtpyiExMwRGU8wOtVbsP2nOBxOeSLV0Zbg6dG9CT6Masvaviqu4e3qrdOvWuPPF87R2ez5KhTEuPuyxGk1X7vEXtuy90gHmPzGte8YxBkAHU6ny5UqNPijRLLK9DnDY/2hgrBidJg+h2+NQ3L4DmTyqPgke11/Cfypli+GoxnY9Rz8xzoyklKjRg3G0APixyNdgwQGL4dZxChS1pLSBiTFo2lFsoqSIhrWedffFUvsp9nf8AEo165eNqypOot95yoJZbcty5tqOW+lXu3gMLYt/w1pSLeZs5mWJCyHJ5nKJ15GBAgAuHJAjk4SplX466uwZTJIGb/V96PCZqucQtEFWG8kfH89KtmL4MyMRoQNo6VrguA+0YF/dDDTqTH61KK3RaeTVlKBuAT7N2HLKM2+o0Bnkd6vX2S4l7uJVktstq3KXHYKAS4IVBzzTBjlGvKWXBeGqQsxraT4hmn/41BiL1y3ka27KFdLhUHQlWU89pgA+FdLTezljOlxL9xritzCYTOECsvs7ajcBmKq9wxHdUSRt864126uXMFinRwbkGASQDBEzous/lXRO0Hao3UtXLVh7iENmULmIY6MuqlTCg6+I0rmXbfGXcRda5fGU5oCn7oEjL5ideh31pX3oty1YFhu3N1AFFpSB1ZjuSZPXeum9j+HWcZh/a4sq2fvW7OuiqMrO86nvBwAdNPhxfDXocZQCTpqJEc5B0iK7Xd4sg4TZCG2lxsOqrLQ2UmHy+hOv9XiaSfhggrd+rOYdvsBas4tltgKhAKgbR4R4g1WGSauvaYItvI0HKumugJ1keJneqVaMEc6WI01TJ7II8NNdTr6Uw4T2fv4gFradwfebQH/Tzb0qDHpCab6113hjgoIEKQCANgIAAFdkIKcEn9TklPhJ0cuPZq7ya2fVv/rSbGWCrm3uVJBid/WK6n2jNqz3mdVDcp7xPgBrFc+4kli45dLxBJkypj+3SfjSTxxj0xozlJdChLmVg0CVIMctDtpRj8TLNLDfp/misLwB7rDLctkE/i184A2rLvZq4GgMjHSO9EzsBIj40iXLoZvj2eYTiVtTJk9NKe8O7YW0QzbucyNBDHkJnSkGK4C6Ziz25BYZRv3dNo7s7j0rTgXBnxVzImgGtx2HdRepjnOw5+hNKmgtNdhN7thiyxIu5QdlCpA8BIJrKvFn7JbJUE4tzIB0tLGuv4zWVrQDofav7VcHhZS0f4q6NItnuKf6ru3oub0rjXaXthi+IP/MaFO1q0CFjx5v/AHH4UBg+Ds2r90dOf+KdYfCpbEKI+p8zS7Z0XCHW2J8Pwk7vp4D8zRothdAIFGXjQV1qZKicpuXZ6Gqx9gLkY+yx+7nb4I0fM1Vc9NezWIy4hT4MP/E1pOkxYq2gX7SuFqmJe5aEW7jElRsjtvHRSdfAk+FUqurcRtC6Gz6gggiuY4/D+zcrM66GlxZOSp9j5cfF2uiAmpsPjnQQDp0Ow8ulQGvKq9klo2uOWMnc1rWGsrIwz7OYB7+Jt2bRUO8hcxgSFLQSAYnLA8Y2qxYnsrjlLD2BYrocrI4HnlJj1pT2G4Zdv4y0LKkm2wuNrEKhBOvj7vrXe7OGuW8Nc9oxZ2tOQWiVJQyAQOWg13oONg5uJX1c28MiD3baKAB/TqfOdSeppbYYtctgzDF1PraVN/AkifCjb57keFK+AXC11Q33DI06OhJnxFwfCqMkmN8D31VjzgNvGbb01BHp5U5wWEBYad1W08lB19WPypXwxApa23uu7r5GZU/H60+wLELrvsayiuzOT6K5ibvsch5AuD5G435pZH99K8RrnT8Jtj0yWnPwYMP7vOnvaz2VuyAzrnkjKfvh4zgjcDQEHqoqocMx4m7aksYGRiNSGBUTPMH4xQYUIe0Ng5A6khrZmQSDlOh1GvQ+lVbGYgkAEkwI1M+ldMXBZi6kSMvxkj/Ncy4tg2tXGRuR0PUHb1peh1sFVtf3zq7cE7S5sGuFuoGNtmNtiY7rnMVOvJp9COlUhljevQ9I1ZSEuLsbdoOJm6xEzrr+k1DwIK19EchQxyhonKTtpI3OnrQ1jh911zLbYr+KIBjQwTofSo7bFHB1BVgehBBBrJLozk3s6TwjsfaxJYNedSneyhFGZZAYhsx20kRzprxPDtw9MucuhIW2W1IzH3WIgGNwdOdV3h/FHBDqYIUx5GZnw1q1cFvjEWrrYw+0tgDuzHeacpBG0BT9ar73jCkTWPlNWc64/ba5cL5swOxnp57f5pM1iDB6Vf8AtB2QOTPbOUsCVQ65Rmzat8Rt0M8qoWItujFHGorjhdbO3JVm2CvZG1AKnQg9DVv/AIMZM8HkQcxMc58B41RmbWK6dgFKWkjKcqCZJ2A5/KuzAuzhz1or13hiuS2Z5O5HOm/AQuGtOqaF27wMyw0VY6mSfjUzg2mDJ/23E5WEgGOU6EeWooDHYtWeDCgR7pOs6GOY50cqUY36iQbbosTcZtr3fbXFiNANB8qyqyzamJjlBj5Vlc9FgitGNek1E5pgkd5qBuNRN00DdasY1Z6kweJyup6H66UI7VC9ys9hWi3YzHStUri/vT1psuILLNJuJNPxqONVIvkdxAq8rKyuk5j2a8rKygY7d9kVm2mCDqIuXGcudRmyMyqAdiAPq3UzaeI4xlRgVDBljMD7sqdDpqdum/hXIPs+x5CPbV2Vs0gKw90wCWVtGE/Wrjf45eVGDqCCdHXYxHvKJjbdfhVIq6IS02S3nOWg+zOIGe6DusR/cQfqhoZMdmzfhbVYJgTrA6RtSS3mTFL3yEeEYjzOXfxO/jSe9XKivuXx5F4xF4EmN5zfOm2NxxRc20+W43qurwtQD37hJ55gI+A1oTE8PGYMFuMQNWLGI6d5j8hVSJBj2BLNMliT136nnSDGY4Wblt/GCP6TufQxTjGpAMAT/qJA+Q+tVXj1uEzEyanLRWOy7X8QRazWyAG+9uf8VUcSLLlg7OWJOYzrNWq7byYZE2gCjvs64GL1y5df3EaAOrc6gm5SOlpQiI+C9jcNfSWzn+6D8qYp2JwYMWrJuPlLDMzMCFMNlhtWHTKfrXUsXwu21sodARp8I86qtrspd9oD7UKAT3gTmGUdx4I96YBgjTntTyhJCQnFgT9jv4jCC5h7ji66Ff5qECFMrbUfdAKr3hOg8a5DxjAuWEKQwJUg6bGNf3zr6SxuOFlO80vA2ESY1MTpOvPnXI+0cXbkAc5McugrSiltAU3K0yHs92Xvuq6KFaJYsNB5DU+nSmnE83D2W0twO95QWEd1VtZiQBsZk6nfSIph2bvXbdvLmMRA209aQdsMQVf2tzvMIAnx0I8qTI/QriXqbcd48HWVaZ90DePLlVCx1zM0n3tZpx2gIVvbWwVDk5l0hT18jUPBuBXMS4CAwd25fGp2ltlXb0I8Lh87x138BXQ2UBcp2iKziPZm1hUAIl9CWg7jpz0qt8buXCB3u5zjmep8K6MOeKu0cmXC3VFiscWS3oWBH4d58I2pZjrtpzmQOnUAAgxEbsCNvGq9hHMwacYdZp5ZXJUxFjSPfap+G6fIpWVpdcAxWVWPs+Vq1ER5IJ1Y0JqJzW7GobhrmLEF00BfeirzUvvNWMRu1Du1bXGrbBKM2Ztht4k/s1jG9u97MgMN5n5Uyyq40ApHxVxmCjlr8dqiw2MZNtqRxvaKQnWmG4/h3Nd+YpVVgwfE1bRtDXuO4StzvWyA3yNCMmtMMoJ7iV2so3/pN78HzX9aHu4Z1MFTPx+YqlpkqaPLN5kOZGKsOakg/EU/4Z2luDu3GVxyzAD0JAg/3VXRXtMm0K0mXdcaQywpUgSwOgIOoIOxJNFYh1ujMPWqZgMawIUnQbeHh5UemMZDmU+Y5GjPEpxuPZseVwfGXRccHxZzFswWjQts0fRqJxGII0JGvL2n0Bmaq9+8LqZlMH6Ggbl+/GVlyKd2X73gSIrYpt/C+zZcaXxLob8Q4oASAQx6AzHn09arXFcQ7jWABrH60xs2QBQuLFdEsSS2c8cjb0X3idzuqOUCr39n6KmDt5SstLHUSSTJ+tcow+Ic2EzCWChRrvyE9POux8BtizYt2nJuMOeWBPIT0EedceLts7M70kZxbtBZsNld5fSQCNAeZLEKNOUzS3iPatQD7FHcxPdQn/yML86kxHCLXt3unL7S4B7wBY5VA7s6qJzNp1o/FYfQiBGXbqRO/hVZSeznVFFx2LxF4y1t0B6QTHofpUKC3bGZ0cmJnKJ89DNWPHWLvtM4W6VA2UqFMmATMk89o0Aneah4lwsHDufvqCSTzKg6HwmDHVRUZypj9Kyn4rtkguLbto0lgJbQD9fKie2A9razROxHjzFA4jgm4aG000GswZ+dEcNuh7Atk95NPTl8vpRzxp14LezStb9RF2d4iLl1A6idoiZPIRXV7LpYTMQoY7AchyFUjs/hkt3WdlWUACmObFpPnpFa8e41vJqHGN2dDUqpmvaXjBuEn4eZ2qt3tgOn6GtTic5ohbEjz26n/A384pJy2GMRamGIMjoCPImmVsxPhM+oBj5z6GpLjBW2mIHwBn51HiHCq8MJcrA6iBJjpvXVhi50vJy5Go2wF7mtZQjvrWV9MsijpHke7vZZGNDXGqV2oa4a+aPVBr7UFcNFXjQb1jEFyt7FzSAPL9+tR36G9qY0rUD1PMRczMT+9KirK8omMmjcHxFl0JMfv40FR+FwY+9v0/YoNWFOhumMmluLd0Ytbcx8wfCdaLGDAiCQOes1pibAGhbWOQ1/zU1GmV5qSoSVYeF8FWM97Xov60Hw7DhXzETG09etMb+MJNNKQsY+oLxO2oBgAQdIG2tL1M+NTY4lh4A61tg8IzQFBJqmLolm70bYS+bbBh6jkaZYriRuQMpC7yRGvStrvZ8ouZjJ3yjb40vW4WE8hoB06mqQUZZE16CScowp+oxswRQGLEsANSSB+5rZb8UVwIhsXakSM2x571053aOfFpnSewfBrRRXfNcuA7uvcXTZBz8zOoMbVecsZZj3uXQzHrtVc/6/aT+UvvKQFGWBmCknXmAMu3/BuPxuVAAdZnxCjn9PhXFxcE7+/wC/0OiUuTGOIme7lA1zEjVhHdywfQz0NSvdBMRoVmeXlvPKqzxC9dZwbdwBNiI91Wyy0zLHRhpG4o2xijDT/wCnpHlsT8TRbuVASrZNxbHOloPbClV1eZmQQEUAdSdfAGhrOLW7bYnQQzMPF4MGfMitbWLIBA1PtJOuyzIHx+lL8cIsYhwIzqj7ghu/3mEcoIpcy54q9f3/ADFWnYk4cmtpX1lcs+Ur8dBPjNG43syrMz2yUbQgjmCJ7yncb+OtKDiIvLGykkAeZJ+NW7CcQBLGfwj4CflPyrrzwXJ/Yl7Pkkor7lZw3Z3EO+RmtpMy3eJOXQQsCdeUis4v2US0slmd+pgCRuAOXrVkx/E7aI/4iGy/IDXlqPlSPtHx4Mm4n/EH41zLHFLR1SzSffRzot7K42mZQxA57GI1NMGxQt2zeuHVtFUH4KPqT+lVrH4pvaNBjX40Nevs8ZmJjbw8hyrneH4joWb4SycFwl6+8scqxIgdek+FG8fwIsBFksxkkmJgaDb1+FA9l+0Bswr95OR3Kfqvh8OlbdpOIe1ulgQQAACDIIGsg+ZNev7NjjGpeNnn5ZSehMza15Vh4bhk9kuYakT8TI+tZWeR2Aku0O9TtULV5p1gt0UK4oy4KGuLWMCXl0pdNEYu9Og2+tDgUTBuHywKnfDIeUeVLrbRRlq7SPRRNMjNgIZ3jrRSY1SZI16jWomQt3RudqBK0U9CySssiXVYEg8v3pXl9l57xNVvWplxDnu5jH6+O9ZoAZaxBgxW9pSxjmfkKZWeEBxIbKeYO3pUHCrXfYEMPw5gRIHSaVxG5aMTDEggctY6jmKsvBSuXQAHnFLhh8pBB5b1tYlDI2nX1pkmKpUx1jBK1VLfCnYXCkHI5BXnBAaR/u+VWyQy6elKMFcyXbqfiCt8sp+lGMnB2h5QU1TK5dBGhEHx0pn2cwxa4GGkbeJ5fSmHE3GWMoY8gQK84M2QzoGHugfOqSzctUQ9zx9S6ZEuujFTKLJZZJ3kwB11HlNG4m+GfwChfh1pdgL62bbu5jUEnXSY6cqgweMF7MRMN3pOk8pHQUHLq+xVH19Bgyu6BUf2ZBljG4B0BnlHKpMLcBW8CSwJ1J5kb689I+NQXMWqkqupYb8tPLevLt8hVUIQBpOmoPIAHTz6UOKq/H+A2+iW9iYI/q38xtUCYq5dw98PZZRbt3AHnuu2ZYCyJI0JnwpTiePYW0wV8QMwM9wM8TuJWYOu1H4ftXhTZuqMTbKQAi5GUwIGikSeWw5Vt3/3+/yGlTEd5ioZue//ADQdvi98CFKgdY189aX4rirMI7sfP1NLXxgHP4V0Zcqk9HNiwzih5cxTNqzs2vWKDxV3Q0rPFPAmoX4iTyH78KlyRT3Ur2B4sd9vOoamuMTvWmSpnRRthng+dGYpoFC4ZO8KkxRmu3DNxwtkJq5okPFn8PSaygslZXLzl5K8UXFqiapCajY1MJE4pRxLEx3Rvz8PDzozieMyCB7x28B1pDuawT1VmpIrdErfJWCRRWCpCte22jWATynlQMOOE3LY6s5GkiAP31oDHoAToBJ06z1J5DnA9ab8GYsJY7fT1/Ol3Fe83lqD+LkR6afA01aBdsVFa9tiCJ2ka9Nd6IW3W3sKWw0WLhmV1KA7g6iCFPIdNvPUnpSLjOBe2+bbnmE6Hzojgri2+u0fTw6fpTLjGKGaVKXFZSGWR3SBuCPD6U/aE6YvwfGnAGcZuUjQ+vI0Za4mhI7zCTsyj6j86UYRZ8aNW1S2PxLNwu7rB2Pu1DxPDlLquOUz4g/pSbAyrLGmv/NWrFDOquekGhLY8W1or18kmeXKi+DoC/MRPLn4daVcSvFWhI21qC1xG+Pdcr5AfWK0WLKLsvHEb/8ALKkjKQMxY5V03zE9RyqvL2lS2dM16PAInkJ7x5bgUru27l2Dcdn6ZiTXicNrPbAo6o2xfaPEOe4RaGsBB16lpP0pfi8XeuwLlx3AmAWMCd4G1M1wFe/wNY1CH+FrFwJM8vQmn/8AC1sMPRNQgtYU8xW/8NTxsNWpw1Ywk9hXnsacthqibDVjC0Wq99hRxtV6LdYwAFitAk61JfbfzogW4ArqyvjjjElDcmwP2Ve0QayuYqOWNCY7Fi2snfkOpqXEXwoLHYVW8ViC7Zj6DoOlYU0uXCxJOpNS2rdRKY1rf+I8KAyCQtbZajs3gfA1NSjI1y1qy167eMV4GnSsNWhnYxoX2eU92e94aRr++VR464LhzDYHKJ5ncn6fGl/s2nQxz9aLtKdJO23QfvrTN6JpbPQlSKlbKtbqtKPRqqehrW9hc3QdYAE+cUQFqa2lZMzSIMPhQu1Eey0qdUqTJRACC3FP+EXpTKx3n4gxSv2NepdykDz8tv1FEKAeNYXJdPMHWoMLak17jsV7W4W1idJ6VPgLetIMxhbw2lb+xolLZithbpxAT2deBKM9nXhSsACNqvAlGlK09nRMC5KzJRJStStYwK1uo2s0aUrTLWMAtYqC7hzrl3poRWmWsAqmQ5gIM+Ioo22PKn5Wo2SnnJzdsWMeIm9ia8pubdeUlDWVjH4s3G/pGw/Oh0WaysrAPbi1HXtZWMYDRuGvZtOdZWUGFG963WNfGUIoAManr0rKylQzVk2FnY70Wi15WVgkyrW4WsrKBiVVqdErKymMTotShRXlZRASgVhtA8qysogA34cJJFE4XCxWVlLQQ+eVZFZWUwDCK8I/fxrKysY1J0rVhWVlYxqwryK8rKxjVhWsTXtZWMakVqVrysrANCta71lZWMaxWVlZR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data:image/jpeg;base64,/9j/4AAQSkZJRgABAQAAAQABAAD/2wCEAAkGBxQTEhUUExQWFRQXFxgZFxgXGBgcHBcYFRoXGBcXFxgYHSggGBolHxcXIjEhJSksLi4uFx8zODMsNygtLisBCgoKDg0OGxAQGiwkHyQsLC8sLCwsLCwsLCwsLCwsLCwsLCwsLCwsLCwsLCwsLCwsLCwsLCwsLCwsLCwsLCwsLP/AABEIALcBEwMBIgACEQEDEQH/xAAcAAACAgMBAQAAAAAAAAAAAAAEBQMGAAIHAQj/xABBEAACAQIEAwUFBgUDAwQDAAABAhEAAwQSITEFQVEGImFxgRMykaGxB0JSwdHwFCNiguFykvEVM6JDU8LSJIOy/8QAGgEAAwEBAQEAAAAAAAAAAAAAAQIDAAQFBv/EADARAAICAgIBAQcCBQUAAAAAAAABAhEDIRIxUUEEEyIyYXGhkfAUwdHh8UJDUoGx/9oADAMBAAIRAxEAPwB39g/Fs+GvYcnW04dR/RdH/wBlP+6uoV87fZHxE4bii22Ol0PZPn7yH/cgH91fQntKLAiWsrVHmtqATKysrKxjjWFP8NxdeQF+P7XJX6NXZa479plk28bnGmYKw8x/xXXMHfFy2jjZ1Vh/cAfzosWPRNVY7eW/5dh9O5fXNP4LiulzyOVjrVnpN2oCvh7iE6jJI0kBmAnXlE6+BoDHDeLswvHOcxMGdASNSNBtppHlQbCOfIfEAn6xp4ijuLNESqwAQY01KjNJnvHMrEnwIpfGu5H6ZgBHpHwrnZdGtwjl+yPruPlXReENOGsty9kBy+5KHY8o208q5xdcbRqB9fD1I9BVm4Lx5UwgT71osNY2dgwj4t8KKAyHiuJyXXPI21+Rf8jVLTQxT7jXEFuPK6gKVnr5VW/aazTpCssGCt5sFxASBFm04n73s79tsvrrSOzxEknKFJGQqSNTJEI0dNNBzXU66z+wZrZAuZVcQVyzIBBBmdNRS5uCtOj/AC/zTLQrjYzuYzuvpIWCpOh1A7rEe4saaSddxEiaxjBBMbDu6Rqc2gAOk6mWJ2IG1I8XgLiKTmnT8IoGzduEwo5Roo2MnXTx50dCUyxYjEALFtnIkNnaAbYOhDmYLZQp007zankj4VJcaFpjMBMwdDsQT8RrFTNauNJdgJ6Kv6ab14uAj3WIPiAfyohSGOJ4gUKGNyc0iA6LsSpWQYbYzH1Y4bjI/wCm+x17+Ne7mJGoSxaQKQDM9/eIPyFRxNtwe9GvMAAfLaicA7tbNsNCZs0ZR7xGWZidvGklG1Q0HTsZHE+NF4JpVj4/lS1cE34/kKZYOyUtkEzJOvwFReNItzskSveIISqqBJLJAHMkmB8QK8sjUedQcRvkOmU6hmPXxX611w1O/CbOaW415aLDhe06PxAX8QCoe2qsE7wGUqD4wTbGgnRiPGr3hLvDcQ3dGHu810VLq/6cwDeh9K4liMJ3SQwWATpmG2vNjHpQYxVxfeg+f6irRy45+V9iTxzjrs+h7vY/DO0o962x/DduIf8Abmio27HXV/7eOxI/1Mr/AP8AS1xPhvae7bgJdu245ByV/wBu3yq64HtvxG2isf5iFQ8sn3GEgykRp1qqx8vkmn+/qI5180WXEcC4kp7mPDeD2U+oiqNeF2/xSxbci5dW6zMQIDGyTBA5CLNWDB/aqdPa4YHxRvyIH1qr9ju0FnD8Re9iSx/lsi5VnvkrJPQe/r41RY5wi3Jfbr+QjlGUkonR72PxIYj2dZQzdssMxn2kTyJX9ayub3c/H4Lc4+TkXFrjWMUl5PeDJcH+u2R+aj419K4XGi4iXEMq6q6+TgEfI1889s8LEnmjfJtD8wPjXUvsn4r7XhttSZawzWj5LDJ/4Mo9KiOnqy+Leohb4pcGqRHoUHkMlcGvaBVqmFAY579ruHn2VwDaVJ+BH1q0/Z9jPa8PsHmoKH/9bFR8gKW/aRhs2EJgkqwOnjp+lB/Y0zjDXrbqVC3syz+F1Xb1U/GiwRT2dAqtdpeBW7zM8E3vZMEOZu7IKyFmIkiaC7TfaBZwztaVTcdfeOygjdZ5kc/rvVPu/a2S4LYdCBIBViCAYneeg+FDRSEnF6den6intfw/JkfQZsxIg6TluQTMQCzgeR8KrBuczsdfiY/KrJ2q7bYbEWra27b51Ylg4AEbQCDroTrH3RNUS9eJOpqLWyloKxOO5L8aEw2LOYyTED5bVCa9RMren50UhWyc3pBAmaEFtjtE9DOtFWRv19BU/sSf3+lMAGGMuDQoo9T+lTWccxIELJMCWI15fdr0iDBY/wC00M+BDPmLNIOg7oiNRzrUY2xXEXzeyZApOhkzv5UOcTkQKAM0mfDp5mj24TmcuT3j4nyGw/cVta4aC4ULnYmIC6k+ZrMaCt7Fwxw5iK9uX3IOVG+B/IU0NkABswiYmDAPPXbpTAW8wgBjpyB/KovM0+h3CNaKj7C7PeVj1mjMMmWdDrrqPSnLWXGgR215qRoOkjyrLuBZh7uQ+Mz9NqtGXIlKNAiNRlz/ALY/fP8AxSC5dNtiraEb/wDNOrtwZE15D6f5oNbQF0yTC+8BQPETN4+GnwgflR/DNX9PqaU4i7Nxj1P1JNW/0zf0S/V/2JruK+rf4NcS3dI6wPjApfimlj4frNF321Xzn4SaCc6mpQWimR/EQnwrrvaO5atcHa/bYEX7dqzbjQKsZSgG+YKrz4r4VyJaLu3Xa1aQuzIC+RCTCAsMxA2Ekn4U4iPFd7WVg3Q5dY66iaY8Ite0Ys/vE8vHU0uxoJYaGAOlPuB4Y90fGmWSaVWBwjd0NRwIn7//AI/5rKs1mz3RWVX+Oz/8vwv6E/4bF4/9Au2OEzF/6x8zz/3CvPsR4hF+/hydLiC4o/qtnK3qQ4/2VY+1fD/5em6zPlyPlpXNuzmO/hOKWbmy+1AP+i93W05xnOn9NT9Qw2qPotLe1SKKo3bHtrcw142rXsreSAxvBiWJAOiBlMAHrVYw/wBq+M7028IYMBznUCRp3DdJY86NMCaOzWlM6CiVtdT8Kqf2bdrL/ELdx7tlEW2Qq3EzBbp1zBVfUZYHM71cWMCToBv4UjKIF4jhg9p1jcGkfZNTbtXuokifAHTymkfaz7WMJhpSx/8AlXdu4Ytqf6rn3vJQfMVyq/xzHYu4Lly4URXW4qKCtvMhDKck9+CBqxPgaXkXjF8XekHcbJbNJJJJ16knX51W7FsBtdRtBq88Uwoey9+QFYBgBrqSFygdQxIPkarfDMEhXPc1B90dY6/vlU5TXRoY5NJoXXeH2yZ29ahOC8aL4iWBgCI20rxLkiaWDsbIvAMtkCoQwzUTdNLrjHMY8KokRbDFWTqYGk+A5mui3fs+W3gRdZ2W48MDuQpEgaRBOh/PWBzJgT8NK7bxTjN67hsOlpFC3Sq2s2rPZVR/Ng7GBMf1DnMZukOo3JHEMfavWGjO3gZ0MeBo7AOt5SW98CDsPIjpTXtNw8ksGgMCcsfvTyqu4LBsGWSBmJUjocpYT6CkjIdwp/QOun2cezMzvz22+pq7djLn8u9cuWWu5kKArlXICrG4ZMchHlPWqQlnJzmuhdhuLqloC2qtctlnKndgQQ0eGUgbRMVTP8uv1Ew+trfjx/ko/HMIbRdfZsgLaKSCVAmM2XQGCKzhpOQTvHyMEVdO0uBvYl2ZFzpcuFg+UxsM0jeRBgVWMRby3WUKRoNDyMCQems1LH81Iq6jt9evn619Q3A4xVZFKknMBOmxOg+dPmxiwTl21+H73pVwnAhgjFCTmmddgYn5H1FNuJ4qzZtlroA2gASSJ5R1BPpFdU69NeSCq/i2n15S+v1KZxyyuJa4qqfaqZUxy1DA9RI+fhVWOJYGDy0+FMMTxUF3a3KZgRJ8Ty3pORU24voFP1Y/4Ri9z4fQGk95jmMHnU+DEA+VCZtab/ab8tfhf3Al8a+iNgTP751CLZ8KlmsU1JSZRxRGLUb/ACpybQWza66nyBnb4j40oa4JEanb4094loQv4VA/fyo7F0B21mrX2ew+tVnDrqKufZ5dD3WERBMQZnQazy6UyFZYFTSsrA1ZWo1l94hwW5cttnyLpIRBmJI2zXGAkeAUedc0ThCJeU5ACrDlroZ3NdvcaVzzjXDct8kDnNN2X9mkoNjvtpduizmsWEuPcXKzlFYqpGxBGoMnfSuR8I+yq9iL38wm1b1LHKNB0E10Hjf2pYTC2wiH+JvARltnuKR+O7sPJcx8K5P2m7a43iBKu+W0f/RtSqR/XrL/ANxI6AUras0V8NOK+7L+O1PDOCo1rCF8XfiDDygP9VzVRryQH0qhcf7XY7iRIuPltf8AtpK2x/q5uf8AUT6UowvDANX18OX+ad4LDl2VEGp0AA/IVqbE5Rj0CYLhaJqe83jsPIU0e2VUs3dEE97QkAScq7tp0pZxDj62hFgAt/7ran+xQYXz1PlVaxnErlxszuSfE1b3cY/MQeSUujsP2Z2beMt4kHVUVdCed0PMAbe6PXbxQ8T4YtpyiExMwRGU8wOtVbsP2nOBxOeSLV0Zbg6dG9CT6Masvaviqu4e3qrdOvWuPPF87R2ez5KhTEuPuyxGk1X7vEXtuy90gHmPzGte8YxBkAHU6ny5UqNPijRLLK9DnDY/2hgrBidJg+h2+NQ3L4DmTyqPgke11/Cfypli+GoxnY9Rz8xzoyklKjRg3G0APixyNdgwQGL4dZxChS1pLSBiTFo2lFsoqSIhrWedffFUvsp9nf8AEo165eNqypOot95yoJZbcty5tqOW+lXu3gMLYt/w1pSLeZs5mWJCyHJ5nKJ15GBAgAuHJAjk4SplX466uwZTJIGb/V96PCZqucQtEFWG8kfH89KtmL4MyMRoQNo6VrguA+0YF/dDDTqTH61KK3RaeTVlKBuAT7N2HLKM2+o0Bnkd6vX2S4l7uJVktstq3KXHYKAS4IVBzzTBjlGvKWXBeGqQsxraT4hmn/41BiL1y3ka27KFdLhUHQlWU89pgA+FdLTezljOlxL9xritzCYTOECsvs7ajcBmKq9wxHdUSRt864126uXMFinRwbkGASQDBEzous/lXRO0Hao3UtXLVh7iENmULmIY6MuqlTCg6+I0rmXbfGXcRda5fGU5oCn7oEjL5ideh31pX3oty1YFhu3N1AFFpSB1ZjuSZPXeum9j+HWcZh/a4sq2fvW7OuiqMrO86nvBwAdNPhxfDXocZQCTpqJEc5B0iK7Xd4sg4TZCG2lxsOqrLQ2UmHy+hOv9XiaSfhggrd+rOYdvsBas4tltgKhAKgbR4R4g1WGSauvaYItvI0HKumugJ1keJneqVaMEc6WI01TJ7II8NNdTr6Uw4T2fv4gFradwfebQH/Tzb0qDHpCab6113hjgoIEKQCANgIAAFdkIKcEn9TklPhJ0cuPZq7ya2fVv/rSbGWCrm3uVJBid/WK6n2jNqz3mdVDcp7xPgBrFc+4kli45dLxBJkypj+3SfjSTxxj0xozlJdChLmVg0CVIMctDtpRj8TLNLDfp/misLwB7rDLctkE/i184A2rLvZq4GgMjHSO9EzsBIj40iXLoZvj2eYTiVtTJk9NKe8O7YW0QzbucyNBDHkJnSkGK4C6Ziz25BYZRv3dNo7s7j0rTgXBnxVzImgGtx2HdRepjnOw5+hNKmgtNdhN7thiyxIu5QdlCpA8BIJrKvFn7JbJUE4tzIB0tLGuv4zWVrQDofav7VcHhZS0f4q6NItnuKf6ru3oub0rjXaXthi+IP/MaFO1q0CFjx5v/AHH4UBg+Ds2r90dOf+KdYfCpbEKI+p8zS7Z0XCHW2J8Pwk7vp4D8zRothdAIFGXjQV1qZKicpuXZ6Gqx9gLkY+yx+7nb4I0fM1Vc9NezWIy4hT4MP/E1pOkxYq2gX7SuFqmJe5aEW7jElRsjtvHRSdfAk+FUqurcRtC6Gz6gggiuY4/D+zcrM66GlxZOSp9j5cfF2uiAmpsPjnQQDp0Ow8ulQGvKq9klo2uOWMnc1rWGsrIwz7OYB7+Jt2bRUO8hcxgSFLQSAYnLA8Y2qxYnsrjlLD2BYrocrI4HnlJj1pT2G4Zdv4y0LKkm2wuNrEKhBOvj7vrXe7OGuW8Nc9oxZ2tOQWiVJQyAQOWg13oONg5uJX1c28MiD3baKAB/TqfOdSeppbYYtctgzDF1PraVN/AkifCjb57keFK+AXC11Q33DI06OhJnxFwfCqMkmN8D31VjzgNvGbb01BHp5U5wWEBYad1W08lB19WPypXwxApa23uu7r5GZU/H60+wLELrvsayiuzOT6K5ibvsch5AuD5G435pZH99K8RrnT8Jtj0yWnPwYMP7vOnvaz2VuyAzrnkjKfvh4zgjcDQEHqoqocMx4m7aksYGRiNSGBUTPMH4xQYUIe0Ng5A6khrZmQSDlOh1GvQ+lVbGYgkAEkwI1M+ldMXBZi6kSMvxkj/Ncy4tg2tXGRuR0PUHb1peh1sFVtf3zq7cE7S5sGuFuoGNtmNtiY7rnMVOvJp9COlUhljevQ9I1ZSEuLsbdoOJm6xEzrr+k1DwIK19EchQxyhonKTtpI3OnrQ1jh911zLbYr+KIBjQwTofSo7bFHB1BVgehBBBrJLozk3s6TwjsfaxJYNedSneyhFGZZAYhsx20kRzprxPDtw9MucuhIW2W1IzH3WIgGNwdOdV3h/FHBDqYIUx5GZnw1q1cFvjEWrrYw+0tgDuzHeacpBG0BT9ar73jCkTWPlNWc64/ba5cL5swOxnp57f5pM1iDB6Vf8AtB2QOTPbOUsCVQ65Rmzat8Rt0M8qoWItujFHGorjhdbO3JVm2CvZG1AKnQg9DVv/AIMZM8HkQcxMc58B41RmbWK6dgFKWkjKcqCZJ2A5/KuzAuzhz1or13hiuS2Z5O5HOm/AQuGtOqaF27wMyw0VY6mSfjUzg2mDJ/23E5WEgGOU6EeWooDHYtWeDCgR7pOs6GOY50cqUY36iQbbosTcZtr3fbXFiNANB8qyqyzamJjlBj5Vlc9FgitGNek1E5pgkd5qBuNRN00DdasY1Z6kweJyup6H66UI7VC9ys9hWi3YzHStUri/vT1psuILLNJuJNPxqONVIvkdxAq8rKyuk5j2a8rKygY7d9kVm2mCDqIuXGcudRmyMyqAdiAPq3UzaeI4xlRgVDBljMD7sqdDpqdum/hXIPs+x5CPbV2Vs0gKw90wCWVtGE/Wrjf45eVGDqCCdHXYxHvKJjbdfhVIq6IS02S3nOWg+zOIGe6DusR/cQfqhoZMdmzfhbVYJgTrA6RtSS3mTFL3yEeEYjzOXfxO/jSe9XKivuXx5F4xF4EmN5zfOm2NxxRc20+W43qurwtQD37hJ55gI+A1oTE8PGYMFuMQNWLGI6d5j8hVSJBj2BLNMliT136nnSDGY4Wblt/GCP6TufQxTjGpAMAT/qJA+Q+tVXj1uEzEyanLRWOy7X8QRazWyAG+9uf8VUcSLLlg7OWJOYzrNWq7byYZE2gCjvs64GL1y5df3EaAOrc6gm5SOlpQiI+C9jcNfSWzn+6D8qYp2JwYMWrJuPlLDMzMCFMNlhtWHTKfrXUsXwu21sodARp8I86qtrspd9oD7UKAT3gTmGUdx4I96YBgjTntTyhJCQnFgT9jv4jCC5h7ji66Ff5qECFMrbUfdAKr3hOg8a5DxjAuWEKQwJUg6bGNf3zr6SxuOFlO80vA2ESY1MTpOvPnXI+0cXbkAc5McugrSiltAU3K0yHs92Xvuq6KFaJYsNB5DU+nSmnE83D2W0twO95QWEd1VtZiQBsZk6nfSIph2bvXbdvLmMRA209aQdsMQVf2tzvMIAnx0I8qTI/QriXqbcd48HWVaZ90DePLlVCx1zM0n3tZpx2gIVvbWwVDk5l0hT18jUPBuBXMS4CAwd25fGp2ltlXb0I8Lh87x138BXQ2UBcp2iKziPZm1hUAIl9CWg7jpz0qt8buXCB3u5zjmep8K6MOeKu0cmXC3VFiscWS3oWBH4d58I2pZjrtpzmQOnUAAgxEbsCNvGq9hHMwacYdZp5ZXJUxFjSPfap+G6fIpWVpdcAxWVWPs+Vq1ER5IJ1Y0JqJzW7GobhrmLEF00BfeirzUvvNWMRu1Du1bXGrbBKM2Ztht4k/s1jG9u97MgMN5n5Uyyq40ApHxVxmCjlr8dqiw2MZNtqRxvaKQnWmG4/h3Nd+YpVVgwfE1bRtDXuO4StzvWyA3yNCMmtMMoJ7iV2so3/pN78HzX9aHu4Z1MFTPx+YqlpkqaPLN5kOZGKsOakg/EU/4Z2luDu3GVxyzAD0JAg/3VXRXtMm0K0mXdcaQywpUgSwOgIOoIOxJNFYh1ujMPWqZgMawIUnQbeHh5UemMZDmU+Y5GjPEpxuPZseVwfGXRccHxZzFswWjQts0fRqJxGII0JGvL2n0Bmaq9+8LqZlMH6Ggbl+/GVlyKd2X73gSIrYpt/C+zZcaXxLob8Q4oASAQx6AzHn09arXFcQ7jWABrH60xs2QBQuLFdEsSS2c8cjb0X3idzuqOUCr39n6KmDt5SstLHUSSTJ+tcow+Ic2EzCWChRrvyE9POux8BtizYt2nJuMOeWBPIT0EedceLts7M70kZxbtBZsNld5fSQCNAeZLEKNOUzS3iPatQD7FHcxPdQn/yML86kxHCLXt3unL7S4B7wBY5VA7s6qJzNp1o/FYfQiBGXbqRO/hVZSeznVFFx2LxF4y1t0B6QTHofpUKC3bGZ0cmJnKJ89DNWPHWLvtM4W6VA2UqFMmATMk89o0Aneah4lwsHDufvqCSTzKg6HwmDHVRUZypj9Kyn4rtkguLbto0lgJbQD9fKie2A9razROxHjzFA4jgm4aG000GswZ+dEcNuh7Atk95NPTl8vpRzxp14LezStb9RF2d4iLl1A6idoiZPIRXV7LpYTMQoY7AchyFUjs/hkt3WdlWUACmObFpPnpFa8e41vJqHGN2dDUqpmvaXjBuEn4eZ2qt3tgOn6GtTic5ohbEjz26n/A384pJy2GMRamGIMjoCPImmVsxPhM+oBj5z6GpLjBW2mIHwBn51HiHCq8MJcrA6iBJjpvXVhi50vJy5Go2wF7mtZQjvrWV9MsijpHke7vZZGNDXGqV2oa4a+aPVBr7UFcNFXjQb1jEFyt7FzSAPL9+tR36G9qY0rUD1PMRczMT+9KirK8omMmjcHxFl0JMfv40FR+FwY+9v0/YoNWFOhumMmluLd0Ytbcx8wfCdaLGDAiCQOes1pibAGhbWOQ1/zU1GmV5qSoSVYeF8FWM97Xov60Hw7DhXzETG09etMb+MJNNKQsY+oLxO2oBgAQdIG2tL1M+NTY4lh4A61tg8IzQFBJqmLolm70bYS+bbBh6jkaZYriRuQMpC7yRGvStrvZ8ouZjJ3yjb40vW4WE8hoB06mqQUZZE16CScowp+oxswRQGLEsANSSB+5rZb8UVwIhsXakSM2x571053aOfFpnSewfBrRRXfNcuA7uvcXTZBz8zOoMbVecsZZj3uXQzHrtVc/6/aT+UvvKQFGWBmCknXmAMu3/BuPxuVAAdZnxCjn9PhXFxcE7+/wC/0OiUuTGOIme7lA1zEjVhHdywfQz0NSvdBMRoVmeXlvPKqzxC9dZwbdwBNiI91Wyy0zLHRhpG4o2xijDT/wCnpHlsT8TRbuVASrZNxbHOloPbClV1eZmQQEUAdSdfAGhrOLW7bYnQQzMPF4MGfMitbWLIBA1PtJOuyzIHx+lL8cIsYhwIzqj7ghu/3mEcoIpcy54q9f3/ADFWnYk4cmtpX1lcs+Ur8dBPjNG43syrMz2yUbQgjmCJ7yncb+OtKDiIvLGykkAeZJ+NW7CcQBLGfwj4CflPyrrzwXJ/Yl7Pkkor7lZw3Z3EO+RmtpMy3eJOXQQsCdeUis4v2US0slmd+pgCRuAOXrVkx/E7aI/4iGy/IDXlqPlSPtHx4Mm4n/EH41zLHFLR1SzSffRzot7K42mZQxA57GI1NMGxQt2zeuHVtFUH4KPqT+lVrH4pvaNBjX40Nevs8ZmJjbw8hyrneH4joWb4SycFwl6+8scqxIgdek+FG8fwIsBFksxkkmJgaDb1+FA9l+0Bswr95OR3Kfqvh8OlbdpOIe1ulgQQAACDIIGsg+ZNev7NjjGpeNnn5ZSehMza15Vh4bhk9kuYakT8TI+tZWeR2Aku0O9TtULV5p1gt0UK4oy4KGuLWMCXl0pdNEYu9Og2+tDgUTBuHywKnfDIeUeVLrbRRlq7SPRRNMjNgIZ3jrRSY1SZI16jWomQt3RudqBK0U9CySssiXVYEg8v3pXl9l57xNVvWplxDnu5jH6+O9ZoAZaxBgxW9pSxjmfkKZWeEBxIbKeYO3pUHCrXfYEMPw5gRIHSaVxG5aMTDEggctY6jmKsvBSuXQAHnFLhh8pBB5b1tYlDI2nX1pkmKpUx1jBK1VLfCnYXCkHI5BXnBAaR/u+VWyQy6elKMFcyXbqfiCt8sp+lGMnB2h5QU1TK5dBGhEHx0pn2cwxa4GGkbeJ5fSmHE3GWMoY8gQK84M2QzoGHugfOqSzctUQ9zx9S6ZEuujFTKLJZZJ3kwB11HlNG4m+GfwChfh1pdgL62bbu5jUEnXSY6cqgweMF7MRMN3pOk8pHQUHLq+xVH19Bgyu6BUf2ZBljG4B0BnlHKpMLcBW8CSwJ1J5kb689I+NQXMWqkqupYb8tPLevLt8hVUIQBpOmoPIAHTz6UOKq/H+A2+iW9iYI/q38xtUCYq5dw98PZZRbt3AHnuu2ZYCyJI0JnwpTiePYW0wV8QMwM9wM8TuJWYOu1H4ftXhTZuqMTbKQAi5GUwIGikSeWw5Vt3/3+/yGlTEd5ioZue//ADQdvi98CFKgdY189aX4rirMI7sfP1NLXxgHP4V0Zcqk9HNiwzih5cxTNqzs2vWKDxV3Q0rPFPAmoX4iTyH78KlyRT3Ur2B4sd9vOoamuMTvWmSpnRRthng+dGYpoFC4ZO8KkxRmu3DNxwtkJq5okPFn8PSaygslZXLzl5K8UXFqiapCajY1MJE4pRxLEx3Rvz8PDzozieMyCB7x28B1pDuawT1VmpIrdErfJWCRRWCpCte22jWATynlQMOOE3LY6s5GkiAP31oDHoAToBJ06z1J5DnA9ab8GYsJY7fT1/Ol3Fe83lqD+LkR6afA01aBdsVFa9tiCJ2ka9Nd6IW3W3sKWw0WLhmV1KA7g6iCFPIdNvPUnpSLjOBe2+bbnmE6Hzojgri2+u0fTw6fpTLjGKGaVKXFZSGWR3SBuCPD6U/aE6YvwfGnAGcZuUjQ+vI0Za4mhI7zCTsyj6j86UYRZ8aNW1S2PxLNwu7rB2Pu1DxPDlLquOUz4g/pSbAyrLGmv/NWrFDOquekGhLY8W1or18kmeXKi+DoC/MRPLn4daVcSvFWhI21qC1xG+Pdcr5AfWK0WLKLsvHEb/8ALKkjKQMxY5V03zE9RyqvL2lS2dM16PAInkJ7x5bgUru27l2Dcdn6ZiTXicNrPbAo6o2xfaPEOe4RaGsBB16lpP0pfi8XeuwLlx3AmAWMCd4G1M1wFe/wNY1CH+FrFwJM8vQmn/8AC1sMPRNQgtYU8xW/8NTxsNWpw1Ywk9hXnsacthqibDVjC0Wq99hRxtV6LdYwAFitAk61JfbfzogW4ArqyvjjjElDcmwP2Ve0QayuYqOWNCY7Fi2snfkOpqXEXwoLHYVW8ViC7Zj6DoOlYU0uXCxJOpNS2rdRKY1rf+I8KAyCQtbZajs3gfA1NSjI1y1qy167eMV4GnSsNWhnYxoX2eU92e94aRr++VR464LhzDYHKJ5ncn6fGl/s2nQxz9aLtKdJO23QfvrTN6JpbPQlSKlbKtbqtKPRqqehrW9hc3QdYAE+cUQFqa2lZMzSIMPhQu1Eey0qdUqTJRACC3FP+EXpTKx3n4gxSv2NepdykDz8tv1FEKAeNYXJdPMHWoMLak17jsV7W4W1idJ6VPgLetIMxhbw2lb+xolLZithbpxAT2deBKM9nXhSsACNqvAlGlK09nRMC5KzJRJStStYwK1uo2s0aUrTLWMAtYqC7hzrl3poRWmWsAqmQ5gIM+Ioo22PKn5Wo2SnnJzdsWMeIm9ia8pubdeUlDWVjH4s3G/pGw/Oh0WaysrAPbi1HXtZWMYDRuGvZtOdZWUGFG963WNfGUIoAManr0rKylQzVk2FnY70Wi15WVgkyrW4WsrKBiVVqdErKymMTotShRXlZRASgVhtA8qysogA34cJJFE4XCxWVlLQQ+eVZFZWUwDCK8I/fxrKysY1J0rVhWVlYxqwryK8rKxjVhWsTXtZWMakVqVrysrANCta71lZWMaxWVlZRMf/2Q=="/>
          <p:cNvSpPr>
            <a:spLocks noChangeAspect="1" noChangeArrowheads="1"/>
          </p:cNvSpPr>
          <p:nvPr/>
        </p:nvSpPr>
        <p:spPr bwMode="auto">
          <a:xfrm>
            <a:off x="5867400" y="4572000"/>
            <a:ext cx="914400" cy="91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553" y="4803268"/>
            <a:ext cx="2657475" cy="17240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6909" t="9126" r="8728" b="7814"/>
          <a:stretch/>
        </p:blipFill>
        <p:spPr>
          <a:xfrm>
            <a:off x="5105400" y="2971799"/>
            <a:ext cx="2442410" cy="160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1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Types of Supportive Housing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/>
          <a:lstStyle/>
          <a:p>
            <a:pPr marL="82296" indent="0" algn="ctr">
              <a:buNone/>
            </a:pPr>
            <a:r>
              <a:rPr lang="en-US" u="sng" dirty="0"/>
              <a:t>Housing Tenure</a:t>
            </a:r>
          </a:p>
          <a:p>
            <a:r>
              <a:rPr lang="en-US" dirty="0"/>
              <a:t>Shelter</a:t>
            </a:r>
          </a:p>
          <a:p>
            <a:r>
              <a:rPr lang="en-US" dirty="0"/>
              <a:t>Transitional</a:t>
            </a:r>
          </a:p>
          <a:p>
            <a:r>
              <a:rPr lang="en-US" dirty="0"/>
              <a:t>Permanent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82296" indent="0" algn="ctr">
              <a:buNone/>
            </a:pPr>
            <a:r>
              <a:rPr lang="en-US" u="sng" dirty="0"/>
              <a:t>Housing Type</a:t>
            </a:r>
          </a:p>
          <a:p>
            <a:r>
              <a:rPr lang="en-US" dirty="0"/>
              <a:t>Affordable Rental</a:t>
            </a:r>
          </a:p>
          <a:p>
            <a:r>
              <a:rPr lang="en-US" dirty="0"/>
              <a:t>Market/conventional rental</a:t>
            </a:r>
          </a:p>
          <a:p>
            <a:r>
              <a:rPr lang="en-US" dirty="0"/>
              <a:t>SROs </a:t>
            </a:r>
          </a:p>
          <a:p>
            <a:r>
              <a:rPr lang="en-US" dirty="0"/>
              <a:t>Quads / rooming house / group home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9054-3F71-4934-8283-0A722E7AFAA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419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410200" y="3352800"/>
            <a:ext cx="1447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486400" y="1981200"/>
            <a:ext cx="2971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24000" y="3124200"/>
            <a:ext cx="2209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Types of Supportive Housing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82296" indent="0" algn="ctr">
              <a:buNone/>
            </a:pPr>
            <a:r>
              <a:rPr lang="en-US" u="sng" dirty="0"/>
              <a:t>Housing Tenure</a:t>
            </a:r>
          </a:p>
          <a:p>
            <a:r>
              <a:rPr lang="en-US" dirty="0"/>
              <a:t>Shelter</a:t>
            </a:r>
          </a:p>
          <a:p>
            <a:r>
              <a:rPr lang="en-US" dirty="0"/>
              <a:t>Transitional</a:t>
            </a:r>
          </a:p>
          <a:p>
            <a:r>
              <a:rPr lang="en-US" dirty="0"/>
              <a:t>Permanent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82296" indent="0" algn="ctr">
              <a:buNone/>
            </a:pPr>
            <a:r>
              <a:rPr lang="en-US" u="sng" dirty="0"/>
              <a:t>Housing Type</a:t>
            </a:r>
          </a:p>
          <a:p>
            <a:r>
              <a:rPr lang="en-US" dirty="0"/>
              <a:t>Affordable Rental</a:t>
            </a:r>
          </a:p>
          <a:p>
            <a:r>
              <a:rPr lang="en-US" dirty="0"/>
              <a:t>Market/conventional rental</a:t>
            </a:r>
          </a:p>
          <a:p>
            <a:r>
              <a:rPr lang="en-US" dirty="0"/>
              <a:t>SROs</a:t>
            </a:r>
          </a:p>
          <a:p>
            <a:r>
              <a:rPr lang="en-US" dirty="0"/>
              <a:t>Quads / rooming house / group home</a:t>
            </a:r>
          </a:p>
          <a:p>
            <a:pPr marL="82296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9054-3F71-4934-8283-0A722E7AFAA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751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82296" indent="0" algn="ctr">
              <a:buNone/>
            </a:pPr>
            <a:r>
              <a:rPr lang="en-US" u="sng" dirty="0"/>
              <a:t>Roles</a:t>
            </a:r>
          </a:p>
          <a:p>
            <a:r>
              <a:rPr lang="en-US" dirty="0"/>
              <a:t>Owner</a:t>
            </a:r>
          </a:p>
          <a:p>
            <a:r>
              <a:rPr lang="en-US" dirty="0"/>
              <a:t>Developer</a:t>
            </a:r>
          </a:p>
          <a:p>
            <a:r>
              <a:rPr lang="en-US" dirty="0"/>
              <a:t>Service Provider</a:t>
            </a:r>
          </a:p>
          <a:p>
            <a:r>
              <a:rPr lang="en-US" dirty="0"/>
              <a:t>Property Manager</a:t>
            </a:r>
          </a:p>
          <a:p>
            <a:r>
              <a:rPr lang="en-US" dirty="0"/>
              <a:t>Government / Investors / Other Funders</a:t>
            </a:r>
          </a:p>
          <a:p>
            <a:r>
              <a:rPr lang="en-US" dirty="0"/>
              <a:t>Other Professional Services (legal, architectural, etc.)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82296" indent="0" algn="ctr">
              <a:buNone/>
            </a:pPr>
            <a:r>
              <a:rPr lang="en-US" u="sng" dirty="0"/>
              <a:t>Household Composition</a:t>
            </a:r>
          </a:p>
          <a:p>
            <a:r>
              <a:rPr lang="en-US" dirty="0"/>
              <a:t>Youth/children</a:t>
            </a:r>
          </a:p>
          <a:p>
            <a:r>
              <a:rPr lang="en-US" dirty="0"/>
              <a:t>Families</a:t>
            </a:r>
          </a:p>
          <a:p>
            <a:r>
              <a:rPr lang="en-US" dirty="0"/>
              <a:t>Individuals</a:t>
            </a:r>
          </a:p>
          <a:p>
            <a:r>
              <a:rPr lang="en-US" dirty="0"/>
              <a:t>Seniors</a:t>
            </a:r>
          </a:p>
          <a:p>
            <a:r>
              <a:rPr lang="en-US" dirty="0"/>
              <a:t>Women / Men only</a:t>
            </a:r>
          </a:p>
          <a:p>
            <a:r>
              <a:rPr lang="en-US" dirty="0"/>
              <a:t>Veterans</a:t>
            </a:r>
          </a:p>
          <a:p>
            <a:r>
              <a:rPr lang="en-US" dirty="0"/>
              <a:t>Physical disabilities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People of Supportive Housing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9054-3F71-4934-8283-0A722E7AFAA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208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540565" y="1981200"/>
            <a:ext cx="2574235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410200" y="2438400"/>
            <a:ext cx="2286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410200" y="1981200"/>
            <a:ext cx="1600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82296" indent="0" algn="ctr">
              <a:buNone/>
            </a:pPr>
            <a:r>
              <a:rPr lang="en-US" u="sng" dirty="0"/>
              <a:t>Roles</a:t>
            </a:r>
          </a:p>
          <a:p>
            <a:r>
              <a:rPr lang="en-US" dirty="0"/>
              <a:t>Owner</a:t>
            </a:r>
          </a:p>
          <a:p>
            <a:r>
              <a:rPr lang="en-US" dirty="0"/>
              <a:t>Developer</a:t>
            </a:r>
          </a:p>
          <a:p>
            <a:r>
              <a:rPr lang="en-US" dirty="0"/>
              <a:t>Service Provider</a:t>
            </a:r>
          </a:p>
          <a:p>
            <a:r>
              <a:rPr lang="en-US" dirty="0"/>
              <a:t>Property Manager</a:t>
            </a:r>
          </a:p>
          <a:p>
            <a:r>
              <a:rPr lang="en-US" dirty="0"/>
              <a:t>Government / Investors / Other Funders</a:t>
            </a:r>
          </a:p>
          <a:p>
            <a:r>
              <a:rPr lang="en-US" dirty="0"/>
              <a:t>Other Professional Services (legal, architectural, etc.)</a:t>
            </a:r>
          </a:p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540565" y="3352800"/>
            <a:ext cx="1917192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40565" y="2895600"/>
            <a:ext cx="19812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524000" y="2362200"/>
            <a:ext cx="2590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82296" indent="0" algn="ctr">
              <a:buNone/>
            </a:pPr>
            <a:r>
              <a:rPr lang="en-US" u="sng" dirty="0"/>
              <a:t>Household Composition</a:t>
            </a:r>
          </a:p>
          <a:p>
            <a:r>
              <a:rPr lang="en-US" dirty="0"/>
              <a:t>Youth/children</a:t>
            </a:r>
          </a:p>
          <a:p>
            <a:r>
              <a:rPr lang="en-US" dirty="0"/>
              <a:t>Families</a:t>
            </a:r>
          </a:p>
          <a:p>
            <a:r>
              <a:rPr lang="en-US" dirty="0"/>
              <a:t>Individuals</a:t>
            </a:r>
          </a:p>
          <a:p>
            <a:r>
              <a:rPr lang="en-US" dirty="0"/>
              <a:t>Seniors</a:t>
            </a:r>
          </a:p>
          <a:p>
            <a:r>
              <a:rPr lang="en-US" dirty="0"/>
              <a:t>Women / Men only</a:t>
            </a:r>
          </a:p>
          <a:p>
            <a:r>
              <a:rPr lang="en-US" dirty="0"/>
              <a:t>Veterans</a:t>
            </a:r>
          </a:p>
          <a:p>
            <a:r>
              <a:rPr lang="en-US" dirty="0"/>
              <a:t>Physical disabilities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People of Supportive Housing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9054-3F71-4934-8283-0A722E7AFAA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1490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17888</TotalTime>
  <Words>663</Words>
  <Application>Microsoft Office PowerPoint</Application>
  <PresentationFormat>On-screen Show (4:3)</PresentationFormat>
  <Paragraphs>153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Gill Sans MT</vt:lpstr>
      <vt:lpstr>Verdana</vt:lpstr>
      <vt:lpstr>Wingdings 2</vt:lpstr>
      <vt:lpstr>Solstice</vt:lpstr>
      <vt:lpstr> Overview of Tapestry Development Group</vt:lpstr>
      <vt:lpstr> Overview </vt:lpstr>
      <vt:lpstr>Tapestry Development Group, Inc. </vt:lpstr>
      <vt:lpstr> Tapestry’s place in the provision of supportive housing</vt:lpstr>
      <vt:lpstr>Defining supportive housing</vt:lpstr>
      <vt:lpstr>Types of Supportive Housing</vt:lpstr>
      <vt:lpstr>Types of Supportive Housing</vt:lpstr>
      <vt:lpstr>The People of Supportive Housing</vt:lpstr>
      <vt:lpstr>The People of Supportive Housing</vt:lpstr>
      <vt:lpstr>Three-Legged Stool</vt:lpstr>
      <vt:lpstr>The Development Process</vt:lpstr>
      <vt:lpstr> Example Supportive Housing Projects</vt:lpstr>
      <vt:lpstr>O’Hern House</vt:lpstr>
      <vt:lpstr>Summit Trail </vt:lpstr>
      <vt:lpstr>Presley Woods Apartments </vt:lpstr>
      <vt:lpstr>Greystone Apartments </vt:lpstr>
      <vt:lpstr>Greystone Apartments </vt:lpstr>
      <vt:lpstr>Phoenix House </vt:lpstr>
      <vt:lpstr>Phoenix House</vt:lpstr>
      <vt:lpstr>For more information contact:</vt:lpstr>
    </vt:vector>
  </TitlesOfParts>
  <Company>Progressive Redevelopment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Housing Preservation and Recapitalization</dc:title>
  <dc:creator>Gates Dunaway</dc:creator>
  <cp:lastModifiedBy>Toppens</cp:lastModifiedBy>
  <cp:revision>207</cp:revision>
  <dcterms:created xsi:type="dcterms:W3CDTF">2011-01-19T14:05:56Z</dcterms:created>
  <dcterms:modified xsi:type="dcterms:W3CDTF">2016-11-07T01:56:58Z</dcterms:modified>
</cp:coreProperties>
</file>