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9" r:id="rId2"/>
    <p:sldId id="287" r:id="rId3"/>
    <p:sldId id="288" r:id="rId4"/>
    <p:sldId id="290" r:id="rId5"/>
    <p:sldId id="291" r:id="rId6"/>
    <p:sldId id="29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16C282-D387-49C0-B82E-A16DDC7A1D2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568D33-360D-47DF-AFE6-E42D182C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65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429371-BF1E-4AE2-8E1D-317079D3BCBD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A40837-74B5-455E-A3BE-F79331AC05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8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5212"/>
            <a:r>
              <a:rPr lang="en-US" dirty="0" smtClean="0">
                <a:solidFill>
                  <a:prstClr val="black"/>
                </a:solidFill>
                <a:latin typeface="Times New Roman" pitchFamily="18" charset="0"/>
              </a:rPr>
              <a:t>Page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212"/>
            <a:fld id="{6777C795-876A-437A-9084-D50EC755FE3A}" type="slidenum">
              <a:rPr lang="en-US" smtClean="0">
                <a:solidFill>
                  <a:prstClr val="black"/>
                </a:solidFill>
                <a:latin typeface="Times New Roman" pitchFamily="18" charset="0"/>
              </a:rPr>
              <a:pPr defTabSz="915212"/>
              <a:t>1</a:t>
            </a:fld>
            <a:endParaRPr lang="en-US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43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4750" y="700088"/>
            <a:ext cx="4660900" cy="3495675"/>
          </a:xfrm>
          <a:ln/>
        </p:spPr>
      </p:sp>
      <p:sp>
        <p:nvSpPr>
          <p:cNvPr id="18437" name="Notes Placeholder 2"/>
          <p:cNvSpPr>
            <a:spLocks noGrp="1"/>
          </p:cNvSpPr>
          <p:nvPr>
            <p:ph type="body" idx="1"/>
          </p:nvPr>
        </p:nvSpPr>
        <p:spPr>
          <a:xfrm>
            <a:off x="937237" y="4430378"/>
            <a:ext cx="5135928" cy="4194467"/>
          </a:xfrm>
          <a:noFill/>
          <a:ln/>
        </p:spPr>
        <p:txBody>
          <a:bodyPr lIns="92937" tIns="46468" rIns="92937" bIns="46468"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8438" name="Slide Number Placeholder 3"/>
          <p:cNvSpPr txBox="1">
            <a:spLocks noGrp="1"/>
          </p:cNvSpPr>
          <p:nvPr/>
        </p:nvSpPr>
        <p:spPr bwMode="auto">
          <a:xfrm>
            <a:off x="3972245" y="8859182"/>
            <a:ext cx="3038155" cy="46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37" tIns="46468" rIns="92937" bIns="46468" anchor="b"/>
          <a:lstStyle/>
          <a:p>
            <a:pPr algn="r"/>
            <a:fld id="{8B0F3AD1-E3E4-4C34-8D34-753F2BE2DB76}" type="slidenum">
              <a:rPr lang="en-US">
                <a:solidFill>
                  <a:prstClr val="black"/>
                </a:solidFill>
              </a:rPr>
              <a:pPr algn="r"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0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FD4560-66F4-4397-B91A-A3D4B743CB8D}" type="datetime1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6850B-232B-43BE-8831-CCA9C8077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05A920-DD49-474D-9FF4-DE16716BECC3}" type="datetime1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6850B-232B-43BE-8831-CCA9C8077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3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292CB8-8E39-4FFD-93D4-5A2A5C2B5229}" type="datetime1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6850B-232B-43BE-8831-CCA9C8077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18996C-A3B6-4287-ADD2-67CDA6E95802}" type="datetime1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6850B-232B-43BE-8831-CCA9C8077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6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DD863-FB80-4D9F-86DC-C8FBD2F5198D}" type="datetime1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6850B-232B-43BE-8831-CCA9C8077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6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958960-FCA0-46F6-8D2F-947BE4BB5B79}" type="datetime1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6850B-232B-43BE-8831-CCA9C8077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9DBB37-492B-4AC2-99EA-3029C2053756}" type="datetime1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6850B-232B-43BE-8831-CCA9C8077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EBA4C-B110-45E1-9021-7B1C493B9C72}" type="datetime1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6850B-232B-43BE-8831-CCA9C8077E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3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127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6053C8-54DE-4FA9-BBDB-284EC5DF12B0}" type="datetime1">
              <a:rPr lang="en-US" sz="1200" smtClean="0"/>
              <a:pPr/>
              <a:t>6/14/2016</a:t>
            </a:fld>
            <a:endParaRPr lang="en-US" sz="1200" dirty="0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5646850B-232B-43BE-8831-CCA9C8077E51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4727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lemoon@djj.state.ga.us" TargetMode="External"/><Relationship Id="rId2" Type="http://schemas.openxmlformats.org/officeDocument/2006/relationships/hyperlink" Target="mailto:AndreCheek@djj.state.ga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acquelWatson@djj.state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514600" y="228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52632" y="228600"/>
            <a:ext cx="64483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rgbClr val="C00000"/>
                </a:solidFill>
              </a:rPr>
              <a:t>“OFFER HOPE AND YOUTH CHANGE”</a:t>
            </a:r>
            <a:endParaRPr lang="en-US" sz="32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>
              <a:defRPr/>
            </a:pP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914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Reentry Task Force and Subgroup Overview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951037"/>
            <a:ext cx="4548216" cy="46021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300" b="1" dirty="0" smtClean="0"/>
              <a:t>I </a:t>
            </a:r>
            <a:r>
              <a:rPr lang="en-US" sz="3300" b="1" dirty="0" smtClean="0"/>
              <a:t>. </a:t>
            </a:r>
            <a:r>
              <a:rPr lang="en-US" sz="3300" b="1" dirty="0">
                <a:latin typeface="Constantia" panose="02030602050306030303" pitchFamily="18" charset="0"/>
              </a:rPr>
              <a:t>Reentry Task </a:t>
            </a:r>
            <a:r>
              <a:rPr lang="en-US" sz="3300" b="1" dirty="0" smtClean="0">
                <a:latin typeface="Constantia" panose="02030602050306030303" pitchFamily="18" charset="0"/>
              </a:rPr>
              <a:t>Force</a:t>
            </a:r>
            <a:endParaRPr lang="en-US" sz="3300" b="1" dirty="0">
              <a:latin typeface="Constantia" panose="02030602050306030303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>
                <a:latin typeface="Constantia" panose="02030602050306030303" pitchFamily="18" charset="0"/>
              </a:rPr>
              <a:t>Number of </a:t>
            </a:r>
            <a:r>
              <a:rPr lang="en-US" sz="3000" dirty="0" smtClean="0">
                <a:latin typeface="Constantia" panose="02030602050306030303" pitchFamily="18" charset="0"/>
              </a:rPr>
              <a:t> External Task </a:t>
            </a:r>
            <a:r>
              <a:rPr lang="en-US" sz="3000" dirty="0">
                <a:latin typeface="Constantia" panose="02030602050306030303" pitchFamily="18" charset="0"/>
              </a:rPr>
              <a:t>Force Groups: </a:t>
            </a:r>
            <a:r>
              <a:rPr lang="en-US" sz="3000" dirty="0" smtClean="0">
                <a:latin typeface="Constantia" panose="02030602050306030303" pitchFamily="18" charset="0"/>
              </a:rPr>
              <a:t>March 2014/20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Total Attendees: 48</a:t>
            </a:r>
            <a:endParaRPr lang="en-US" sz="2900" dirty="0">
              <a:latin typeface="Constantia" panose="02030602050306030303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>
                <a:latin typeface="Constantia" panose="02030602050306030303" pitchFamily="18" charset="0"/>
              </a:rPr>
              <a:t>Current External Task Force Groups: </a:t>
            </a:r>
            <a:r>
              <a:rPr lang="en-US" sz="3000" dirty="0" smtClean="0">
                <a:latin typeface="Constantia" panose="02030602050306030303" pitchFamily="18" charset="0"/>
              </a:rPr>
              <a:t>60+</a:t>
            </a:r>
            <a:endParaRPr lang="en-US" sz="3000" dirty="0" smtClean="0">
              <a:latin typeface="Constantia" panose="02030602050306030303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000" dirty="0" smtClean="0">
                <a:latin typeface="Constantia" panose="02030602050306030303" pitchFamily="18" charset="0"/>
              </a:rPr>
              <a:t>Number </a:t>
            </a:r>
            <a:r>
              <a:rPr lang="en-US" sz="3000" dirty="0">
                <a:latin typeface="Constantia" panose="02030602050306030303" pitchFamily="18" charset="0"/>
              </a:rPr>
              <a:t>of </a:t>
            </a:r>
            <a:r>
              <a:rPr lang="en-US" sz="3000" dirty="0" smtClean="0">
                <a:latin typeface="Constantia" panose="02030602050306030303" pitchFamily="18" charset="0"/>
              </a:rPr>
              <a:t>Signed-In Attendees</a:t>
            </a:r>
            <a:r>
              <a:rPr lang="en-US" sz="3000" dirty="0">
                <a:latin typeface="Constantia" panose="02030602050306030303" pitchFamily="18" charset="0"/>
              </a:rPr>
              <a:t>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March - 48</a:t>
            </a:r>
            <a:endParaRPr lang="en-US" sz="2900" dirty="0">
              <a:latin typeface="Constantia" panose="02030602050306030303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April - 75</a:t>
            </a:r>
            <a:endParaRPr lang="en-US" sz="2900" dirty="0">
              <a:latin typeface="Constantia" panose="02030602050306030303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900" dirty="0">
                <a:latin typeface="Constantia" panose="02030602050306030303" pitchFamily="18" charset="0"/>
              </a:rPr>
              <a:t>May </a:t>
            </a:r>
            <a:r>
              <a:rPr lang="en-US" sz="2900" dirty="0" smtClean="0">
                <a:latin typeface="Constantia" panose="02030602050306030303" pitchFamily="18" charset="0"/>
              </a:rPr>
              <a:t>- 48</a:t>
            </a:r>
            <a:endParaRPr lang="en-US" sz="2900" dirty="0">
              <a:latin typeface="Constantia" panose="02030602050306030303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June - 44</a:t>
            </a:r>
            <a:endParaRPr lang="en-US" sz="2900" dirty="0">
              <a:latin typeface="Constantia" panose="02030602050306030303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August - 43 </a:t>
            </a:r>
            <a:endParaRPr lang="en-US" sz="2900" dirty="0">
              <a:latin typeface="Constantia" panose="02030602050306030303" pitchFamily="18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900" dirty="0">
                <a:latin typeface="Constantia" panose="02030602050306030303" pitchFamily="18" charset="0"/>
              </a:rPr>
              <a:t>September – </a:t>
            </a:r>
            <a:r>
              <a:rPr lang="en-US" sz="2900" dirty="0" smtClean="0">
                <a:latin typeface="Constantia" panose="02030602050306030303" pitchFamily="18" charset="0"/>
              </a:rPr>
              <a:t>64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October &amp; November - Meeting </a:t>
            </a:r>
            <a:r>
              <a:rPr lang="en-US" sz="2900" dirty="0">
                <a:latin typeface="Constantia" panose="02030602050306030303" pitchFamily="18" charset="0"/>
              </a:rPr>
              <a:t>Cancelled</a:t>
            </a:r>
            <a:r>
              <a:rPr lang="en-US" dirty="0">
                <a:latin typeface="Constantia" panose="02030602050306030303" pitchFamily="18" charset="0"/>
              </a:rPr>
              <a:t> </a:t>
            </a:r>
            <a:endParaRPr lang="en-US" dirty="0" smtClean="0">
              <a:latin typeface="Constantia" panose="02030602050306030303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Constantia" panose="02030602050306030303" pitchFamily="18" charset="0"/>
              </a:rPr>
              <a:t>December – 43/7 on conf. call = 50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Constantia" panose="02030602050306030303" pitchFamily="18" charset="0"/>
              </a:rPr>
              <a:t>Visited </a:t>
            </a:r>
            <a:r>
              <a:rPr lang="en-US" sz="3000" dirty="0">
                <a:latin typeface="Constantia" panose="02030602050306030303" pitchFamily="18" charset="0"/>
              </a:rPr>
              <a:t>all TF Members Sept</a:t>
            </a:r>
            <a:r>
              <a:rPr lang="en-US" sz="3000" dirty="0" smtClean="0">
                <a:latin typeface="Constantia" panose="02030602050306030303" pitchFamily="18" charset="0"/>
              </a:rPr>
              <a:t>. </a:t>
            </a:r>
            <a:r>
              <a:rPr lang="en-US" sz="3000" dirty="0" smtClean="0">
                <a:latin typeface="Constantia" panose="02030602050306030303" pitchFamily="18" charset="0"/>
              </a:rPr>
              <a:t>2014 - Jan</a:t>
            </a:r>
            <a:r>
              <a:rPr lang="en-US" sz="3000" dirty="0">
                <a:latin typeface="Constantia" panose="02030602050306030303" pitchFamily="18" charset="0"/>
              </a:rPr>
              <a:t>. 2015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572000" cy="45259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300" b="1" dirty="0" smtClean="0">
                <a:latin typeface="Constantia" panose="02030602050306030303" pitchFamily="18" charset="0"/>
              </a:rPr>
              <a:t>II</a:t>
            </a:r>
            <a:r>
              <a:rPr lang="en-US" sz="3300" b="1" dirty="0" smtClean="0">
                <a:latin typeface="Constantia" panose="02030602050306030303" pitchFamily="18" charset="0"/>
              </a:rPr>
              <a:t>. </a:t>
            </a:r>
            <a:r>
              <a:rPr lang="en-US" sz="3300" b="1" dirty="0" smtClean="0">
                <a:latin typeface="Constantia" panose="02030602050306030303" pitchFamily="18" charset="0"/>
              </a:rPr>
              <a:t>Task Force Subgroups</a:t>
            </a:r>
            <a:endParaRPr lang="en-US" sz="3300" b="1" dirty="0">
              <a:latin typeface="Constantia" panose="02030602050306030303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>
                <a:latin typeface="Constantia" panose="02030602050306030303" pitchFamily="18" charset="0"/>
              </a:rPr>
              <a:t>Behavioral and Physical Health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1</a:t>
            </a:r>
            <a:r>
              <a:rPr lang="en-US" sz="2900" baseline="30000" dirty="0" smtClean="0">
                <a:latin typeface="Constantia" panose="02030602050306030303" pitchFamily="18" charset="0"/>
              </a:rPr>
              <a:t>st</a:t>
            </a:r>
            <a:r>
              <a:rPr lang="en-US" sz="2900" dirty="0" smtClean="0">
                <a:latin typeface="Constantia" panose="02030602050306030303" pitchFamily="18" charset="0"/>
              </a:rPr>
              <a:t> Tuesday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>
                <a:latin typeface="Constantia" panose="02030602050306030303" pitchFamily="18" charset="0"/>
              </a:rPr>
              <a:t>Education and </a:t>
            </a:r>
            <a:r>
              <a:rPr lang="en-US" sz="3000" dirty="0" smtClean="0">
                <a:latin typeface="Constantia" panose="02030602050306030303" pitchFamily="18" charset="0"/>
              </a:rPr>
              <a:t>Schooling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1</a:t>
            </a:r>
            <a:r>
              <a:rPr lang="en-US" sz="2900" baseline="30000" dirty="0" smtClean="0">
                <a:latin typeface="Constantia" panose="02030602050306030303" pitchFamily="18" charset="0"/>
              </a:rPr>
              <a:t>st</a:t>
            </a:r>
            <a:r>
              <a:rPr lang="en-US" sz="2900" dirty="0" smtClean="0">
                <a:latin typeface="Constantia" panose="02030602050306030303" pitchFamily="18" charset="0"/>
              </a:rPr>
              <a:t> Wednesday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>
                <a:latin typeface="Constantia" panose="02030602050306030303" pitchFamily="18" charset="0"/>
              </a:rPr>
              <a:t>Vocational Training and Employment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1</a:t>
            </a:r>
            <a:r>
              <a:rPr lang="en-US" sz="2900" baseline="30000" dirty="0" smtClean="0">
                <a:latin typeface="Constantia" panose="02030602050306030303" pitchFamily="18" charset="0"/>
              </a:rPr>
              <a:t>st</a:t>
            </a:r>
            <a:r>
              <a:rPr lang="en-US" sz="2900" dirty="0" smtClean="0">
                <a:latin typeface="Constantia" panose="02030602050306030303" pitchFamily="18" charset="0"/>
              </a:rPr>
              <a:t> Friday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b="1" dirty="0" smtClean="0">
                <a:latin typeface="Constantia" panose="02030602050306030303" pitchFamily="18" charset="0"/>
              </a:rPr>
              <a:t>Family and Living Arrangements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900" b="1" dirty="0" smtClean="0">
                <a:latin typeface="Constantia" panose="02030602050306030303" pitchFamily="18" charset="0"/>
              </a:rPr>
              <a:t>2</a:t>
            </a:r>
            <a:r>
              <a:rPr lang="en-US" sz="2900" b="1" baseline="30000" dirty="0" smtClean="0">
                <a:latin typeface="Constantia" panose="02030602050306030303" pitchFamily="18" charset="0"/>
              </a:rPr>
              <a:t>nd</a:t>
            </a:r>
            <a:r>
              <a:rPr lang="en-US" sz="2900" b="1" dirty="0" smtClean="0">
                <a:latin typeface="Constantia" panose="02030602050306030303" pitchFamily="18" charset="0"/>
              </a:rPr>
              <a:t> Monday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>
                <a:latin typeface="Constantia" panose="02030602050306030303" pitchFamily="18" charset="0"/>
              </a:rPr>
              <a:t>Leisure Time, Recreation and </a:t>
            </a:r>
            <a:r>
              <a:rPr lang="en-US" sz="3000" dirty="0" err="1" smtClean="0">
                <a:latin typeface="Constantia" panose="02030602050306030303" pitchFamily="18" charset="0"/>
              </a:rPr>
              <a:t>Avocational</a:t>
            </a:r>
            <a:r>
              <a:rPr lang="en-US" sz="3000" dirty="0" smtClean="0">
                <a:latin typeface="Constantia" panose="02030602050306030303" pitchFamily="18" charset="0"/>
              </a:rPr>
              <a:t> Interest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2</a:t>
            </a:r>
            <a:r>
              <a:rPr lang="en-US" sz="2900" baseline="30000" dirty="0" smtClean="0">
                <a:latin typeface="Constantia" panose="02030602050306030303" pitchFamily="18" charset="0"/>
              </a:rPr>
              <a:t>nd</a:t>
            </a:r>
            <a:r>
              <a:rPr lang="en-US" sz="2900" dirty="0" smtClean="0">
                <a:latin typeface="Constantia" panose="02030602050306030303" pitchFamily="18" charset="0"/>
              </a:rPr>
              <a:t> Wednesday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>
                <a:latin typeface="Constantia" panose="02030602050306030303" pitchFamily="18" charset="0"/>
              </a:rPr>
              <a:t>Peer Groups and Friends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3</a:t>
            </a:r>
            <a:r>
              <a:rPr lang="en-US" sz="2900" baseline="30000" dirty="0" smtClean="0">
                <a:latin typeface="Constantia" panose="02030602050306030303" pitchFamily="18" charset="0"/>
              </a:rPr>
              <a:t>rd</a:t>
            </a:r>
            <a:r>
              <a:rPr lang="en-US" sz="2900" dirty="0" smtClean="0">
                <a:latin typeface="Constantia" panose="02030602050306030303" pitchFamily="18" charset="0"/>
              </a:rPr>
              <a:t> Tuesday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000" dirty="0" smtClean="0">
                <a:latin typeface="Constantia" panose="02030602050306030303" pitchFamily="18" charset="0"/>
              </a:rPr>
              <a:t>Parenthood Discussion Group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Constantia" panose="02030602050306030303" pitchFamily="18" charset="0"/>
              </a:rPr>
              <a:t>3</a:t>
            </a:r>
            <a:r>
              <a:rPr lang="en-US" sz="2900" baseline="30000" dirty="0" smtClean="0">
                <a:latin typeface="Constantia" panose="02030602050306030303" pitchFamily="18" charset="0"/>
              </a:rPr>
              <a:t>rd</a:t>
            </a:r>
            <a:r>
              <a:rPr lang="en-US" sz="2900" dirty="0" smtClean="0">
                <a:latin typeface="Constantia" panose="02030602050306030303" pitchFamily="18" charset="0"/>
              </a:rPr>
              <a:t> Tuesday</a:t>
            </a:r>
          </a:p>
        </p:txBody>
      </p:sp>
    </p:spTree>
    <p:extLst>
      <p:ext uri="{BB962C8B-B14F-4D97-AF65-F5344CB8AC3E}">
        <p14:creationId xmlns:p14="http://schemas.microsoft.com/office/powerpoint/2010/main" val="12515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521" y="914400"/>
            <a:ext cx="770427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sz="22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Completed Projects: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DDS MOU – State ID’s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Facility Career Guidance Centers - DOL One Stop 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TCSG </a:t>
            </a: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Parent Navigator Connection</a:t>
            </a:r>
            <a:endParaRPr lang="en-US" sz="1900" dirty="0" smtClean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DFCS COMPASS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Bridging the Medical Gap: A Federal, State and Local Connection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SCA Subgroup Executive Summaries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DJJ </a:t>
            </a: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Youth Bonding - DOE</a:t>
            </a:r>
            <a:endParaRPr lang="en-US" sz="1900" dirty="0" smtClean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Urban League of Greater </a:t>
            </a: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Atlanta Connection</a:t>
            </a:r>
            <a:endParaRPr lang="en-US" sz="1900" dirty="0" smtClean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Leisure Time Research </a:t>
            </a: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&amp; Focus Group Sessions</a:t>
            </a:r>
            <a:endParaRPr lang="en-US" sz="1900" dirty="0" smtClean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Working with DFCS on the following: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nstantia" panose="02030602050306030303" pitchFamily="18" charset="0"/>
                <a:cs typeface="Arial" panose="020B0604020202020204" pitchFamily="34" charset="0"/>
              </a:rPr>
              <a:t>Statewide Employment Presentations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nstantia" panose="02030602050306030303" pitchFamily="18" charset="0"/>
                <a:cs typeface="Arial" panose="020B0604020202020204" pitchFamily="34" charset="0"/>
              </a:rPr>
              <a:t>DFCS MOU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onstantia" panose="02030602050306030303" pitchFamily="18" charset="0"/>
                <a:cs typeface="Arial" panose="020B0604020202020204" pitchFamily="34" charset="0"/>
              </a:rPr>
              <a:t>Discussion – Referral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Subgroup Logic Diagrams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err="1" smtClean="0">
                <a:latin typeface="Constantia" panose="02030602050306030303" pitchFamily="18" charset="0"/>
                <a:cs typeface="Arial" panose="020B0604020202020204" pitchFamily="34" charset="0"/>
              </a:rPr>
              <a:t>RealityU</a:t>
            </a: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– In DJJ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Youth Success Stories &amp; Posters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i="1" dirty="0" smtClean="0">
                <a:latin typeface="Constantia" panose="02030602050306030303" pitchFamily="18" charset="0"/>
                <a:cs typeface="Arial" panose="020B0604020202020204" pitchFamily="34" charset="0"/>
              </a:rPr>
              <a:t>WIOA Career and Education Resource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DHS-DJJ </a:t>
            </a: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Job Pipeline Connection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Constantia" panose="02030602050306030303" pitchFamily="18" charset="0"/>
                <a:cs typeface="Arial" panose="020B0604020202020204" pitchFamily="34" charset="0"/>
              </a:rPr>
              <a:t>Housing Vendor Application Process Revised</a:t>
            </a:r>
            <a:endParaRPr lang="en-US" sz="1900" dirty="0" smtClean="0">
              <a:latin typeface="Constantia" panose="02030602050306030303" pitchFamily="18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304800"/>
            <a:ext cx="60198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DJJ Reentry Task Force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6195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g367646" descr="a2e5eab6-33a6-4ccd-a1d2-549a93d7fed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76325"/>
            <a:ext cx="762000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00200" y="304800"/>
            <a:ext cx="6336102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Reentry Task Force: </a:t>
            </a:r>
            <a:r>
              <a:rPr lang="en-US" sz="3200" dirty="0" smtClean="0"/>
              <a:t>Success Stories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2672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>
              <a:spcAft>
                <a:spcPts val="60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RBWO: Room Board Watchful Oversight</a:t>
            </a:r>
          </a:p>
          <a:p>
            <a:pPr marL="631825" lvl="1" indent="-231775">
              <a:spcAft>
                <a:spcPts val="60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BWO: Base Watchful Oversight</a:t>
            </a:r>
          </a:p>
          <a:p>
            <a:pPr marL="631825" lvl="1" indent="-231775">
              <a:spcAft>
                <a:spcPts val="60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AWO: Additional Watchful Oversight</a:t>
            </a:r>
          </a:p>
          <a:p>
            <a:pPr marL="631825" lvl="1" indent="-231775">
              <a:spcAft>
                <a:spcPts val="60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MWO: Maximum Watchful Oversight</a:t>
            </a:r>
          </a:p>
          <a:p>
            <a:pPr marL="231775" indent="-231775">
              <a:spcAft>
                <a:spcPts val="60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Alcohol &amp; Drug Programs</a:t>
            </a:r>
          </a:p>
          <a:p>
            <a:pPr marL="231775" indent="-231775">
              <a:spcAft>
                <a:spcPts val="60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Foster Care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Residential Placements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8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DJJ has contracts with  an estimated (60) residential facilities statewide also known as Child Caring Institutions(CCI) and\or Child Placing Agency(CPA) with an estimated bed capacity of 1,400 beds. </a:t>
            </a: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(50) are joint residential facilities between DJJ and DHS with an estimated bed capacity of 1,273 beds.</a:t>
            </a: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are exclusively DJJ residential facilities with an estimated bed capacity of  27 beds.  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DJJ Housing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7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smtClean="0"/>
              <a:t>Andre’ Cheek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/>
              <a:t>Reentry Outreach Unit Program Coordinator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/>
              <a:t>Cell: 404-491-6105Reentry Outreach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>
                <a:hlinkClick r:id="rId2"/>
              </a:rPr>
              <a:t>AndreCheek@djj.state.ga.us</a:t>
            </a:r>
            <a:endParaRPr lang="en-US" sz="2000" smtClean="0"/>
          </a:p>
          <a:p>
            <a:pPr marL="0" indent="0">
              <a:buFont typeface="Arial" pitchFamily="34" charset="0"/>
              <a:buNone/>
            </a:pPr>
            <a:endParaRPr lang="en-US" sz="2000" smtClean="0"/>
          </a:p>
          <a:p>
            <a:pPr marL="0" indent="0">
              <a:buFont typeface="Arial" pitchFamily="34" charset="0"/>
              <a:buNone/>
            </a:pPr>
            <a:r>
              <a:rPr lang="en-US" sz="2400" b="1" smtClean="0"/>
              <a:t>Dr. Marcelle Moon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/>
              <a:t>Program Coordinator II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/>
              <a:t>Cell: 678-350-4809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u="sng" smtClean="0">
                <a:hlinkClick r:id="rId3"/>
              </a:rPr>
              <a:t>marcellemoon@djj.state.ga.us</a:t>
            </a:r>
            <a:endParaRPr lang="en-US" smtClean="0"/>
          </a:p>
          <a:p>
            <a:pPr marL="0" indent="0">
              <a:buFont typeface="Arial" pitchFamily="34" charset="0"/>
              <a:buNone/>
            </a:pPr>
            <a:endParaRPr lang="en-US" sz="2000" smtClean="0"/>
          </a:p>
          <a:p>
            <a:pPr marL="0" indent="0">
              <a:buFont typeface="Arial" pitchFamily="34" charset="0"/>
              <a:buNone/>
            </a:pPr>
            <a:r>
              <a:rPr lang="en-US" sz="2400" b="1" smtClean="0"/>
              <a:t>Racquel Watson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/>
              <a:t>Manager 2, Residential &amp; After-Care Services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/>
              <a:t>Cell: 404-859-4765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>
                <a:hlinkClick r:id="rId4"/>
              </a:rPr>
              <a:t>RacquelWatson@djj.state.ga.us</a:t>
            </a:r>
            <a:endParaRPr lang="en-US" sz="2000" smtClean="0"/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0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358</Words>
  <Application>Microsoft Office PowerPoint</Application>
  <PresentationFormat>On-screen Show (4:3)</PresentationFormat>
  <Paragraphs>84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Georgia-Department of Juvenile Justice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Montgomery</dc:creator>
  <cp:lastModifiedBy>Cheek, Andre'</cp:lastModifiedBy>
  <cp:revision>219</cp:revision>
  <cp:lastPrinted>2016-06-14T18:36:18Z</cp:lastPrinted>
  <dcterms:created xsi:type="dcterms:W3CDTF">2013-03-26T20:31:40Z</dcterms:created>
  <dcterms:modified xsi:type="dcterms:W3CDTF">2016-06-14T18:36:53Z</dcterms:modified>
</cp:coreProperties>
</file>