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500" r:id="rId2"/>
    <p:sldId id="501" r:id="rId3"/>
    <p:sldId id="347" r:id="rId4"/>
    <p:sldId id="493" r:id="rId5"/>
    <p:sldId id="510" r:id="rId6"/>
    <p:sldId id="511" r:id="rId7"/>
    <p:sldId id="268" r:id="rId8"/>
    <p:sldId id="398" r:id="rId9"/>
    <p:sldId id="483" r:id="rId10"/>
    <p:sldId id="367" r:id="rId11"/>
    <p:sldId id="384" r:id="rId12"/>
    <p:sldId id="512" r:id="rId13"/>
    <p:sldId id="513" r:id="rId14"/>
    <p:sldId id="514" r:id="rId15"/>
    <p:sldId id="515" r:id="rId16"/>
    <p:sldId id="516" r:id="rId17"/>
    <p:sldId id="325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1652" autoAdjust="0"/>
  </p:normalViewPr>
  <p:slideViewPr>
    <p:cSldViewPr>
      <p:cViewPr varScale="1">
        <p:scale>
          <a:sx n="75" d="100"/>
          <a:sy n="75" d="100"/>
        </p:scale>
        <p:origin x="-38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r">
              <a:defRPr sz="1200"/>
            </a:lvl1pPr>
          </a:lstStyle>
          <a:p>
            <a:fld id="{F70039DC-C4F3-4F93-872F-367656568ED9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842031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r">
              <a:defRPr sz="1200"/>
            </a:lvl1pPr>
          </a:lstStyle>
          <a:p>
            <a:fld id="{139D7E46-ADB4-4710-838A-9667E4EB762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50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/>
          <a:lstStyle>
            <a:lvl1pPr algn="r">
              <a:defRPr sz="1200"/>
            </a:lvl1pPr>
          </a:lstStyle>
          <a:p>
            <a:fld id="{DD52CAB5-9AF7-4B53-ADAA-E4E2BD738F16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3" tIns="46582" rIns="93163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4"/>
            <a:ext cx="5563870" cy="4189095"/>
          </a:xfrm>
          <a:prstGeom prst="rect">
            <a:avLst/>
          </a:prstGeom>
        </p:spPr>
        <p:txBody>
          <a:bodyPr vert="horz" lIns="93163" tIns="46582" rIns="93163" bIns="4658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842031"/>
            <a:ext cx="3013763" cy="465455"/>
          </a:xfrm>
          <a:prstGeom prst="rect">
            <a:avLst/>
          </a:prstGeom>
        </p:spPr>
        <p:txBody>
          <a:bodyPr vert="horz" lIns="93163" tIns="46582" rIns="93163" bIns="46582" rtlCol="0" anchor="b"/>
          <a:lstStyle>
            <a:lvl1pPr algn="r">
              <a:defRPr sz="1200"/>
            </a:lvl1pPr>
          </a:lstStyle>
          <a:p>
            <a:fld id="{1B1A5675-C53F-49C0-B312-89C9DB022C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5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about survey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50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 direct service – restriction/expungements, corrections, counseling, corrections, advocacy to decision-makers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82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93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Restricted – still avail to private companies, who can report</a:t>
            </a:r>
            <a:r>
              <a:rPr lang="en-US" baseline="0" dirty="0" smtClean="0"/>
              <a:t> non-convictions for 7 years</a:t>
            </a:r>
          </a:p>
          <a:p>
            <a:r>
              <a:rPr lang="en-US" baseline="0" dirty="0" smtClean="0"/>
              <a:t>Sealed – no longer public record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354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07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Acquitted (use definition of not guilty)</a:t>
            </a:r>
          </a:p>
          <a:p>
            <a:r>
              <a:rPr lang="en-US" baseline="0" dirty="0" smtClean="0"/>
              <a:t>No Billed (no formal charge entered because the grand jury did not return a bill of indictment)</a:t>
            </a:r>
          </a:p>
          <a:p>
            <a:r>
              <a:rPr lang="en-US" baseline="0" dirty="0" smtClean="0"/>
              <a:t>Dead Docketed – apply in Fulton/DeKalb through paper application.  Outside jurisdictions will more than likely require court action</a:t>
            </a:r>
          </a:p>
          <a:p>
            <a:r>
              <a:rPr lang="en-US" baseline="0" dirty="0" smtClean="0"/>
              <a:t>Reversed/Vacated Conviction requires filing a petition to the court</a:t>
            </a:r>
          </a:p>
          <a:p>
            <a:r>
              <a:rPr lang="en-US" baseline="0" dirty="0" smtClean="0"/>
              <a:t>Conditional Discharge (used for drug offenses.  Eligible once successful completion of sentencing terms)</a:t>
            </a:r>
          </a:p>
          <a:p>
            <a:r>
              <a:rPr lang="en-US" baseline="0" dirty="0" smtClean="0"/>
              <a:t>Drug/Mental Health/Veteran Court – case dismissed once successful completion of program.  Once the dismissal is filed, arrest is eligible for restriction.</a:t>
            </a:r>
          </a:p>
          <a:p>
            <a:r>
              <a:rPr lang="en-US" baseline="0" dirty="0" smtClean="0"/>
              <a:t>Exceptions of non-convictions that are not eligible: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Pled guilty to another charge in the case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Material evidence suppressed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Pattern of criminal activity prosecuted elsewhere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Immunity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Convictions not eligible (talk about Youthful Offender)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A5675-C53F-49C0-B312-89C9DB022CE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3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E9AE0F6-3C1C-4D96-BAD2-CF6D58D43F44}" type="datetimeFigureOut">
              <a:rPr lang="en-US" smtClean="0"/>
              <a:t>6/15/2016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0CFDDC-774C-4799-B97D-D0D718AED9B7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jp.org/programs/criminal-record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31376" y="1908668"/>
            <a:ext cx="4878259" cy="17697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700" dirty="0"/>
          </a:p>
          <a:p>
            <a:r>
              <a:rPr lang="en-US" sz="2600" dirty="0" smtClean="0"/>
              <a:t>Transformative Action </a:t>
            </a:r>
            <a:br>
              <a:rPr lang="en-US" sz="2600" dirty="0" smtClean="0"/>
            </a:br>
            <a:r>
              <a:rPr lang="en-US" sz="2600" dirty="0" smtClean="0"/>
              <a:t>through Pragmatic Solutions</a:t>
            </a:r>
          </a:p>
          <a:p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3853"/>
            <a:ext cx="2743200" cy="20297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290" y="565327"/>
            <a:ext cx="37930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  GJP’S </a:t>
            </a:r>
          </a:p>
          <a:p>
            <a:r>
              <a:rPr lang="en-US" sz="3200" b="1" dirty="0"/>
              <a:t> </a:t>
            </a:r>
            <a:r>
              <a:rPr lang="en-US" sz="3200" b="1" dirty="0" smtClean="0"/>
              <a:t> Complementary </a:t>
            </a:r>
          </a:p>
          <a:p>
            <a:r>
              <a:rPr lang="en-US" sz="3200" b="1" dirty="0" smtClean="0"/>
              <a:t>  Approach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3505200"/>
            <a:ext cx="2855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Doug Ammar</a:t>
            </a:r>
          </a:p>
          <a:p>
            <a:endParaRPr lang="en-US" dirty="0" smtClean="0"/>
          </a:p>
          <a:p>
            <a:r>
              <a:rPr lang="en-US" dirty="0" smtClean="0"/>
              <a:t>Executive Director, </a:t>
            </a:r>
          </a:p>
          <a:p>
            <a:r>
              <a:rPr lang="en-US" dirty="0" smtClean="0"/>
              <a:t>Georgia Justice Project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355666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9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What Charges are Eligible?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133600"/>
            <a:ext cx="3057148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Non-Convictions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3048000"/>
            <a:ext cx="3724656" cy="3352800"/>
          </a:xfrm>
        </p:spPr>
        <p:txBody>
          <a:bodyPr>
            <a:normAutofit fontScale="77500" lnSpcReduction="200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rgbClr val="92D050"/>
                </a:solidFill>
              </a:rPr>
              <a:t>Generally eligible</a:t>
            </a:r>
          </a:p>
          <a:p>
            <a:r>
              <a:rPr lang="en-US" sz="2200" dirty="0" smtClean="0"/>
              <a:t>Not Forwarded for Prosecution</a:t>
            </a:r>
          </a:p>
          <a:p>
            <a:r>
              <a:rPr lang="en-US" sz="2200" dirty="0" smtClean="0"/>
              <a:t>NPGJ</a:t>
            </a:r>
          </a:p>
          <a:p>
            <a:r>
              <a:rPr lang="en-US" sz="2200" dirty="0" smtClean="0"/>
              <a:t>No Billed </a:t>
            </a:r>
            <a:r>
              <a:rPr lang="en-US" sz="2200" dirty="0" smtClean="0">
                <a:solidFill>
                  <a:srgbClr val="FF0000"/>
                </a:solidFill>
              </a:rPr>
              <a:t>(New)</a:t>
            </a:r>
            <a:endParaRPr lang="en-US" sz="2200" dirty="0"/>
          </a:p>
          <a:p>
            <a:r>
              <a:rPr lang="en-US" sz="2200" dirty="0" smtClean="0"/>
              <a:t>Dismissed/Nolle Prossed </a:t>
            </a:r>
          </a:p>
          <a:p>
            <a:r>
              <a:rPr lang="en-US" sz="2200" dirty="0" smtClean="0"/>
              <a:t>Acquitted </a:t>
            </a:r>
            <a:r>
              <a:rPr lang="en-US" sz="2200" dirty="0" smtClean="0">
                <a:solidFill>
                  <a:srgbClr val="FF0000"/>
                </a:solidFill>
              </a:rPr>
              <a:t>(New)</a:t>
            </a:r>
            <a:endParaRPr lang="en-US" sz="2200" dirty="0">
              <a:solidFill>
                <a:srgbClr val="FF0000"/>
              </a:solidFill>
            </a:endParaRPr>
          </a:p>
          <a:p>
            <a:r>
              <a:rPr lang="en-US" sz="2200" dirty="0" smtClean="0"/>
              <a:t>Dead Docketed</a:t>
            </a:r>
          </a:p>
          <a:p>
            <a:r>
              <a:rPr lang="en-US" sz="2200" dirty="0" smtClean="0"/>
              <a:t>Reversed/Vacated Conviction </a:t>
            </a:r>
            <a:r>
              <a:rPr lang="en-US" sz="2200" dirty="0" smtClean="0">
                <a:solidFill>
                  <a:srgbClr val="FF0000"/>
                </a:solidFill>
              </a:rPr>
              <a:t>(New)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Conditional Discharge </a:t>
            </a:r>
            <a:r>
              <a:rPr lang="en-US" sz="2200" dirty="0" smtClean="0">
                <a:solidFill>
                  <a:srgbClr val="FF0000"/>
                </a:solidFill>
              </a:rPr>
              <a:t>(New)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Drug/Mental Health/Veteran Court </a:t>
            </a:r>
            <a:r>
              <a:rPr lang="en-US" sz="2200" dirty="0" smtClean="0">
                <a:solidFill>
                  <a:srgbClr val="FF0000"/>
                </a:solidFill>
              </a:rPr>
              <a:t>(New)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2133600"/>
            <a:ext cx="3055717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Convictions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971800"/>
            <a:ext cx="3419856" cy="2835797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b="1" dirty="0" smtClean="0">
                <a:solidFill>
                  <a:srgbClr val="92D050"/>
                </a:solidFill>
              </a:rPr>
              <a:t>Generally </a:t>
            </a:r>
            <a:r>
              <a:rPr lang="en-US" sz="2000" b="1" dirty="0" smtClean="0">
                <a:solidFill>
                  <a:schemeClr val="accent3"/>
                </a:solidFill>
              </a:rPr>
              <a:t>not </a:t>
            </a:r>
            <a:r>
              <a:rPr lang="en-US" sz="2000" b="1" dirty="0" smtClean="0">
                <a:solidFill>
                  <a:srgbClr val="92D050"/>
                </a:solidFill>
              </a:rPr>
              <a:t>eligible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Pled Guilty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Pled Nolo Contendere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Convicted at trial</a:t>
            </a:r>
          </a:p>
          <a:p>
            <a:pPr marL="6858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6304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/>
                </a:solidFill>
              </a:rPr>
              <a:t>Application Process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92474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dirty="0" smtClean="0"/>
              <a:t>Intake 9:30am to 4:30pm, Mon-Thurs</a:t>
            </a:r>
          </a:p>
          <a:p>
            <a:pPr lvl="1"/>
            <a:r>
              <a:rPr lang="en-US" dirty="0" smtClean="0"/>
              <a:t>Can mail application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ecent GCIC report or $10 fee (waived with documentation of homelessness)</a:t>
            </a:r>
          </a:p>
          <a:p>
            <a:pPr lvl="1"/>
            <a:r>
              <a:rPr lang="en-US" dirty="0" smtClean="0"/>
              <a:t>Take a limited number of clients</a:t>
            </a:r>
          </a:p>
          <a:p>
            <a:pPr lvl="1"/>
            <a:r>
              <a:rPr lang="en-US" dirty="0" smtClean="0"/>
              <a:t>If selected as a client, next step is appointment with staff or volunteer attorney</a:t>
            </a:r>
          </a:p>
          <a:p>
            <a:pPr lvl="1"/>
            <a:r>
              <a:rPr lang="en-US" dirty="0" smtClean="0"/>
              <a:t>Complete employment assessment/meet with social services</a:t>
            </a:r>
          </a:p>
          <a:p>
            <a:pPr lvl="1"/>
            <a:r>
              <a:rPr lang="en-US" dirty="0" smtClean="0"/>
              <a:t>No charge for legal assistance - but Court fees</a:t>
            </a:r>
          </a:p>
        </p:txBody>
      </p:sp>
    </p:spTree>
    <p:extLst>
      <p:ext uri="{BB962C8B-B14F-4D97-AF65-F5344CB8AC3E}">
        <p14:creationId xmlns:p14="http://schemas.microsoft.com/office/powerpoint/2010/main" val="40740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Georgia Justice Project’s </a:t>
            </a:r>
            <a:br>
              <a:rPr lang="en-US" dirty="0" smtClean="0"/>
            </a:br>
            <a:r>
              <a:rPr lang="en-US" dirty="0" smtClean="0"/>
              <a:t>Evolution to Policy Work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915400" cy="3352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Grounded in Direct Service: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Legal &amp; Social Service Support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Started with a focus on employment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Established subject matter expertise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Built unlikely relationships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80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Reducing </a:t>
            </a:r>
            <a:r>
              <a:rPr lang="en-US" b="1" dirty="0"/>
              <a:t>Barriers To </a:t>
            </a:r>
            <a:r>
              <a:rPr lang="en-US" b="1" dirty="0" smtClean="0"/>
              <a:t>Reentry – Policy Wins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43748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en-US" b="1" u="sng" dirty="0" smtClean="0"/>
              <a:t>2016 </a:t>
            </a:r>
          </a:p>
          <a:p>
            <a:pPr lvl="0"/>
            <a:r>
              <a:rPr lang="en-US" b="1" u="sng" dirty="0" smtClean="0"/>
              <a:t>Removal </a:t>
            </a:r>
            <a:r>
              <a:rPr lang="en-US" b="1" u="sng" dirty="0"/>
              <a:t>of Food Stamp Ban Ga. Code Ann. § 49-4-22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b="1" u="sng" dirty="0"/>
              <a:t>Sealing of First Offender Records Ga. Code Ann. § 42-8-62.1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		</a:t>
            </a:r>
            <a:endParaRPr lang="en-US" sz="1200" dirty="0"/>
          </a:p>
          <a:p>
            <a:r>
              <a:rPr lang="en-US" dirty="0"/>
              <a:t> </a:t>
            </a:r>
            <a:r>
              <a:rPr lang="en-US" b="1" u="sng" dirty="0" smtClean="0"/>
              <a:t>Occupational </a:t>
            </a:r>
            <a:r>
              <a:rPr lang="en-US" b="1" u="sng" dirty="0"/>
              <a:t>Licensing Reform Ga. Code Ann. § 43-1-19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Retroactive Reinstatement of Driver’s Licenses Revoked for a Drug Offense Ga. Code. Ann. § 40-5-75(g) and § 40-5-9 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b="1" u="sng" dirty="0"/>
              <a:t>Tax Incentive for Parolee Hiring – Ga. Code Ann. § 48-7-40.31</a:t>
            </a:r>
            <a:endParaRPr lang="en-US" dirty="0"/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86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Reducing </a:t>
            </a:r>
            <a:r>
              <a:rPr lang="en-US" b="1" dirty="0"/>
              <a:t>Barriers To </a:t>
            </a:r>
            <a:r>
              <a:rPr lang="en-US" b="1" dirty="0" smtClean="0"/>
              <a:t>Reentry – Policy Wins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43748"/>
          </a:xfrm>
        </p:spPr>
        <p:txBody>
          <a:bodyPr>
            <a:normAutofit fontScale="85000" lnSpcReduction="10000"/>
          </a:bodyPr>
          <a:lstStyle/>
          <a:p>
            <a:pPr marL="68580" lvl="0" indent="0">
              <a:buNone/>
            </a:pPr>
            <a:r>
              <a:rPr lang="en-US" b="1" u="sng" dirty="0" smtClean="0"/>
              <a:t>2015 </a:t>
            </a:r>
          </a:p>
          <a:p>
            <a:pPr lvl="0"/>
            <a:r>
              <a:rPr lang="en-US" b="1" u="sng" dirty="0"/>
              <a:t>Ban the Box – Executive Order signed February 23, 2015</a:t>
            </a:r>
            <a:endParaRPr lang="en-US" dirty="0"/>
          </a:p>
          <a:p>
            <a:pPr lvl="0"/>
            <a:endParaRPr lang="en-US" b="1" u="sng" dirty="0" smtClean="0"/>
          </a:p>
          <a:p>
            <a:pPr lvl="0"/>
            <a:r>
              <a:rPr lang="en-US" b="1" u="sng" dirty="0" smtClean="0"/>
              <a:t>First </a:t>
            </a:r>
            <a:r>
              <a:rPr lang="en-US" b="1" u="sng" dirty="0"/>
              <a:t>Offender Eligibility – Ga. Code Ann. § </a:t>
            </a:r>
            <a:r>
              <a:rPr lang="en-US" b="1" u="sng" dirty="0" smtClean="0"/>
              <a:t>42-8-61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Retroactive </a:t>
            </a:r>
            <a:r>
              <a:rPr lang="en-US" b="1" u="sng" dirty="0"/>
              <a:t>Remedy for First Offender Eligibility – Ga. Code Ann. § </a:t>
            </a:r>
            <a:r>
              <a:rPr lang="en-US" b="1" u="sng" dirty="0" smtClean="0"/>
              <a:t>42-8-66</a:t>
            </a:r>
            <a:endParaRPr lang="en-US" dirty="0"/>
          </a:p>
          <a:p>
            <a:endParaRPr lang="en-US" dirty="0"/>
          </a:p>
          <a:p>
            <a:pPr lvl="0"/>
            <a:r>
              <a:rPr lang="en-US" b="1" u="sng" dirty="0"/>
              <a:t>Georgia Fair Business Practices Act – Ga. Code Ann. § </a:t>
            </a:r>
            <a:r>
              <a:rPr lang="en-US" b="1" u="sng" dirty="0" smtClean="0"/>
              <a:t>10-1-393.14</a:t>
            </a:r>
          </a:p>
        </p:txBody>
      </p:sp>
    </p:spTree>
    <p:extLst>
      <p:ext uri="{BB962C8B-B14F-4D97-AF65-F5344CB8AC3E}">
        <p14:creationId xmlns:p14="http://schemas.microsoft.com/office/powerpoint/2010/main" val="184149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Reducing </a:t>
            </a:r>
            <a:r>
              <a:rPr lang="en-US" b="1" dirty="0"/>
              <a:t>Barriers To </a:t>
            </a:r>
            <a:r>
              <a:rPr lang="en-US" b="1" dirty="0" smtClean="0"/>
              <a:t>Reentry – Policy Wins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43748"/>
          </a:xfrm>
        </p:spPr>
        <p:txBody>
          <a:bodyPr>
            <a:normAutofit fontScale="92500"/>
          </a:bodyPr>
          <a:lstStyle/>
          <a:p>
            <a:pPr marL="68580" lvl="0" indent="0">
              <a:buNone/>
            </a:pPr>
            <a:r>
              <a:rPr lang="en-US" b="1" u="sng" dirty="0" smtClean="0"/>
              <a:t>2014</a:t>
            </a:r>
          </a:p>
          <a:p>
            <a:pPr lvl="0"/>
            <a:r>
              <a:rPr lang="en-US" b="1" u="sng" dirty="0" smtClean="0"/>
              <a:t>Driver’s License </a:t>
            </a:r>
            <a:r>
              <a:rPr lang="en-US" b="1" u="sng" dirty="0"/>
              <a:t>Suspension – Ga. Code Ann. § 40-5-76(b)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Mugshots </a:t>
            </a:r>
            <a:r>
              <a:rPr lang="en-US" b="1" u="sng" dirty="0"/>
              <a:t>Online – Ga. Code Ann. § 35-1-18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Prohibits law enforcement from publishing </a:t>
            </a:r>
            <a:r>
              <a:rPr lang="en-US" dirty="0" smtClean="0"/>
              <a:t>mugshots</a:t>
            </a: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lvl="0"/>
            <a:r>
              <a:rPr lang="en-US" b="1" u="sng" dirty="0"/>
              <a:t>Employer Liability – Ga. Code Ann. § 51-1-54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Provides some protection from negligent hiring </a:t>
            </a:r>
            <a:r>
              <a:rPr lang="en-US" dirty="0" smtClean="0"/>
              <a:t>liability</a:t>
            </a:r>
            <a:endParaRPr lang="en-US" dirty="0"/>
          </a:p>
          <a:p>
            <a:pPr marL="68580" lvl="0" indent="0"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389538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762000"/>
            <a:ext cx="7024744" cy="1447800"/>
          </a:xfrm>
        </p:spPr>
        <p:txBody>
          <a:bodyPr>
            <a:normAutofit/>
          </a:bodyPr>
          <a:lstStyle/>
          <a:p>
            <a:r>
              <a:rPr lang="en-US" b="1" dirty="0" smtClean="0"/>
              <a:t>Reducing </a:t>
            </a:r>
            <a:r>
              <a:rPr lang="en-US" b="1" dirty="0"/>
              <a:t>Barriers To </a:t>
            </a:r>
            <a:r>
              <a:rPr lang="en-US" b="1" dirty="0" smtClean="0"/>
              <a:t>Reentry – Policy Wins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43492" y="2323652"/>
            <a:ext cx="7186108" cy="3543748"/>
          </a:xfrm>
        </p:spPr>
        <p:txBody>
          <a:bodyPr>
            <a:normAutofit fontScale="70000" lnSpcReduction="20000"/>
          </a:bodyPr>
          <a:lstStyle/>
          <a:p>
            <a:pPr marL="68580" lvl="0" indent="0">
              <a:buNone/>
            </a:pPr>
            <a:r>
              <a:rPr lang="en-US" b="1" u="sng" dirty="0" smtClean="0"/>
              <a:t>2013 &amp; 2013</a:t>
            </a:r>
          </a:p>
          <a:p>
            <a:pPr lvl="0"/>
            <a:endParaRPr lang="en-US" b="1" u="sng" dirty="0"/>
          </a:p>
          <a:p>
            <a:pPr marL="68580" lvl="0" indent="0">
              <a:buNone/>
            </a:pPr>
            <a:r>
              <a:rPr lang="en-US" b="1" u="sng" dirty="0" smtClean="0"/>
              <a:t>Mugshot </a:t>
            </a:r>
            <a:r>
              <a:rPr lang="en-US" b="1" u="sng" dirty="0"/>
              <a:t>Removal – Ga. Code Ann. §10-1-393.5</a:t>
            </a:r>
            <a:endParaRPr lang="en-US" dirty="0"/>
          </a:p>
          <a:p>
            <a:pPr marL="365760" lvl="1" indent="0">
              <a:buNone/>
            </a:pPr>
            <a:r>
              <a:rPr lang="en-US" dirty="0"/>
              <a:t>Requires mugshot companies to remove photos when the charge(s) is eligible for restriction.  Photos must be removed within 30 days of a request, free of charge. </a:t>
            </a:r>
          </a:p>
          <a:p>
            <a:endParaRPr lang="en-US" dirty="0"/>
          </a:p>
          <a:p>
            <a:pPr marL="68580" lvl="0" indent="0">
              <a:buNone/>
            </a:pPr>
            <a:r>
              <a:rPr lang="en-US" b="1" dirty="0"/>
              <a:t> </a:t>
            </a:r>
            <a:r>
              <a:rPr lang="en-US" dirty="0"/>
              <a:t> </a:t>
            </a:r>
            <a:br>
              <a:rPr lang="en-US" dirty="0"/>
            </a:br>
            <a:r>
              <a:rPr lang="en-US" b="1" u="sng" dirty="0"/>
              <a:t>Record Restriction Law – Ga. Code Ann. § 35-3-37</a:t>
            </a:r>
            <a:endParaRPr lang="en-US" dirty="0"/>
          </a:p>
          <a:p>
            <a:pPr lvl="1"/>
            <a:r>
              <a:rPr lang="en-US" dirty="0" smtClean="0"/>
              <a:t>Expanded </a:t>
            </a:r>
            <a:r>
              <a:rPr lang="en-US" dirty="0"/>
              <a:t>access to restriction (expungement from official criminal history) for non-convictions </a:t>
            </a:r>
            <a:r>
              <a:rPr lang="en-US" dirty="0" smtClean="0"/>
              <a:t> &amp; certain </a:t>
            </a:r>
            <a:r>
              <a:rPr lang="en-US" dirty="0"/>
              <a:t>misdemeanor </a:t>
            </a:r>
            <a:r>
              <a:rPr lang="en-US" dirty="0" smtClean="0"/>
              <a:t>convictions</a:t>
            </a:r>
          </a:p>
          <a:p>
            <a:pPr lvl="1"/>
            <a:r>
              <a:rPr lang="en-US" dirty="0" smtClean="0"/>
              <a:t>Improved process</a:t>
            </a:r>
            <a:r>
              <a:rPr lang="en-US" dirty="0"/>
              <a:t>, reducing the </a:t>
            </a:r>
            <a:r>
              <a:rPr lang="en-US" dirty="0" smtClean="0"/>
              <a:t>costs, </a:t>
            </a:r>
            <a:r>
              <a:rPr lang="en-US" dirty="0"/>
              <a:t>and allows restricted charges to be sealed so they cannot be reported by private background check companies.  </a:t>
            </a:r>
          </a:p>
          <a:p>
            <a:pPr marL="68580" lvl="0" indent="0">
              <a:buNone/>
            </a:pPr>
            <a:endParaRPr lang="en-US" b="1" u="sng" dirty="0" smtClean="0"/>
          </a:p>
          <a:p>
            <a:pPr marL="68580" lvl="0" indent="0">
              <a:buNone/>
            </a:pPr>
            <a:endParaRPr lang="en-US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5938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Contact Information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pPr marL="68580" indent="0" algn="ctr">
              <a:buNone/>
            </a:pPr>
            <a:r>
              <a:rPr lang="en-US" dirty="0" smtClean="0"/>
              <a:t>Criminal Records Program </a:t>
            </a:r>
          </a:p>
          <a:p>
            <a:pPr marL="68580" indent="0" algn="ctr">
              <a:buNone/>
            </a:pPr>
            <a:r>
              <a:rPr lang="en-US" dirty="0" smtClean="0"/>
              <a:t>Georgia Justice Project</a:t>
            </a:r>
          </a:p>
          <a:p>
            <a:pPr marL="68580" indent="0" algn="ctr">
              <a:buNone/>
            </a:pPr>
            <a:r>
              <a:rPr lang="en-US" dirty="0" smtClean="0"/>
              <a:t>438 Edgewood Avenue</a:t>
            </a:r>
          </a:p>
          <a:p>
            <a:pPr marL="68580" indent="0" algn="ctr">
              <a:buNone/>
            </a:pPr>
            <a:r>
              <a:rPr lang="en-US" dirty="0" smtClean="0"/>
              <a:t>Atlanta, GA 30312 </a:t>
            </a:r>
          </a:p>
          <a:p>
            <a:pPr marL="68580" indent="0" algn="ctr">
              <a:buNone/>
            </a:pPr>
            <a:r>
              <a:rPr lang="en-US" dirty="0" smtClean="0"/>
              <a:t>Intake: </a:t>
            </a:r>
          </a:p>
          <a:p>
            <a:pPr marL="68580" indent="0" algn="ctr">
              <a:buNone/>
            </a:pPr>
            <a:r>
              <a:rPr lang="en-US" dirty="0" smtClean="0"/>
              <a:t>(404) 827-0027 ext. 238</a:t>
            </a:r>
          </a:p>
          <a:p>
            <a:pPr marL="68580" indent="0" algn="ctr">
              <a:buNone/>
            </a:pPr>
            <a:r>
              <a:rPr lang="en-US" dirty="0"/>
              <a:t>Website: </a:t>
            </a:r>
            <a:r>
              <a:rPr lang="en-US" dirty="0">
                <a:hlinkClick r:id="rId2"/>
              </a:rPr>
              <a:t>http://www.gjp.org/programs/criminal-records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6334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3853"/>
            <a:ext cx="2743200" cy="202974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7290" y="565327"/>
            <a:ext cx="398751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Georgia Supportive Housing Association</a:t>
            </a:r>
          </a:p>
          <a:p>
            <a:r>
              <a:rPr lang="en-US" sz="3200" b="1" dirty="0" smtClean="0">
                <a:solidFill>
                  <a:prstClr val="black"/>
                </a:solidFill>
              </a:rPr>
              <a:t>June 15, 2016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9200" y="3505200"/>
            <a:ext cx="2855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Douglas B. Ammar</a:t>
            </a:r>
          </a:p>
          <a:p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Executive Director, 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Georgia Justice Project 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54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Agenda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sz="2600" dirty="0" smtClean="0"/>
              <a:t>WHAT GEORGIA JUSTICE PROJECT DOES.</a:t>
            </a:r>
          </a:p>
          <a:p>
            <a:pPr lvl="1"/>
            <a:r>
              <a:rPr lang="en-US" dirty="0" smtClean="0"/>
              <a:t>HOLISTIC DEFENSE </a:t>
            </a:r>
          </a:p>
          <a:p>
            <a:pPr lvl="1"/>
            <a:r>
              <a:rPr lang="en-US" dirty="0" smtClean="0"/>
              <a:t>CRIMINAL RECORDS REPRESENTATION</a:t>
            </a:r>
          </a:p>
          <a:p>
            <a:pPr lvl="1"/>
            <a:r>
              <a:rPr lang="en-US" dirty="0" smtClean="0"/>
              <a:t>POLICY &amp; EDUCATION</a:t>
            </a:r>
          </a:p>
          <a:p>
            <a:pPr lvl="1"/>
            <a:r>
              <a:rPr lang="en-US" dirty="0" smtClean="0"/>
              <a:t>(See Handouts) </a:t>
            </a:r>
          </a:p>
          <a:p>
            <a:r>
              <a:rPr lang="en-US" dirty="0" smtClean="0"/>
              <a:t>ADVOCACY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023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b="1" dirty="0" smtClean="0">
                <a:solidFill>
                  <a:schemeClr val="accent3"/>
                </a:solidFill>
              </a:rPr>
              <a:t>Georgia Justice Project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529584" cy="3493008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Direct Service</a:t>
            </a:r>
            <a:endParaRPr lang="en-US" sz="2600" b="1" dirty="0">
              <a:solidFill>
                <a:schemeClr val="accent2"/>
              </a:solidFill>
            </a:endParaRPr>
          </a:p>
          <a:p>
            <a:r>
              <a:rPr lang="en-US" sz="2600" dirty="0" smtClean="0"/>
              <a:t>Holistic Criminal Defense </a:t>
            </a:r>
          </a:p>
          <a:p>
            <a:pPr marL="68580" indent="0">
              <a:buNone/>
            </a:pPr>
            <a:r>
              <a:rPr lang="en-US" sz="2600" dirty="0" smtClean="0"/>
              <a:t>    (Fulton &amp; DeKalb)</a:t>
            </a:r>
          </a:p>
          <a:p>
            <a:r>
              <a:rPr lang="en-US" sz="2600" dirty="0" smtClean="0"/>
              <a:t>Criminal Records (Georgia)</a:t>
            </a:r>
            <a:endParaRPr lang="en-US" sz="2600" b="1" dirty="0" smtClean="0">
              <a:solidFill>
                <a:schemeClr val="accent2"/>
              </a:solidFill>
            </a:endParaRPr>
          </a:p>
          <a:p>
            <a:pPr marL="68580" indent="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Advocacy &amp; Education</a:t>
            </a:r>
          </a:p>
          <a:p>
            <a:pPr marL="68580" indent="0">
              <a:buNone/>
            </a:pPr>
            <a:r>
              <a:rPr lang="en-US" sz="2600" b="1" dirty="0" smtClean="0">
                <a:solidFill>
                  <a:schemeClr val="accent2"/>
                </a:solidFill>
              </a:rPr>
              <a:t>    </a:t>
            </a:r>
            <a:r>
              <a:rPr lang="en-US" sz="2600" dirty="0" smtClean="0">
                <a:solidFill>
                  <a:schemeClr val="accent2"/>
                </a:solidFill>
              </a:rPr>
              <a:t>(Georgia)  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1200" dirty="0"/>
              <a:t>						</a:t>
            </a:r>
            <a:endParaRPr lang="en-US" sz="1300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b="1" dirty="0" smtClean="0">
              <a:solidFill>
                <a:schemeClr val="accent2"/>
              </a:solidFill>
            </a:endParaRPr>
          </a:p>
          <a:p>
            <a:pPr marL="68580" indent="0"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602" y="3206591"/>
            <a:ext cx="2560320" cy="1706880"/>
          </a:xfrm>
        </p:spPr>
      </p:pic>
    </p:spTree>
    <p:extLst>
      <p:ext uri="{BB962C8B-B14F-4D97-AF65-F5344CB8AC3E}">
        <p14:creationId xmlns:p14="http://schemas.microsoft.com/office/powerpoint/2010/main" val="34753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Direct service –Holistic Defense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600200"/>
            <a:ext cx="3419856" cy="42062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900" dirty="0" smtClean="0"/>
              <a:t>Private Public Defender on Steroids</a:t>
            </a:r>
          </a:p>
          <a:p>
            <a:r>
              <a:rPr lang="en-US" sz="1900" dirty="0" smtClean="0"/>
              <a:t>Social service Support</a:t>
            </a:r>
          </a:p>
          <a:p>
            <a:pPr lvl="1"/>
            <a:r>
              <a:rPr lang="en-US" sz="1700" dirty="0" smtClean="0"/>
              <a:t>During the Case</a:t>
            </a:r>
          </a:p>
          <a:p>
            <a:pPr lvl="1"/>
            <a:r>
              <a:rPr lang="en-US" sz="1700" dirty="0" smtClean="0"/>
              <a:t>After the Case is Over </a:t>
            </a:r>
          </a:p>
          <a:p>
            <a:r>
              <a:rPr lang="en-US" sz="1900" dirty="0" smtClean="0"/>
              <a:t>Prison Visitation</a:t>
            </a:r>
          </a:p>
          <a:p>
            <a:r>
              <a:rPr lang="en-US" sz="1900" dirty="0" smtClean="0"/>
              <a:t>Family Visits (Prison)</a:t>
            </a:r>
          </a:p>
          <a:p>
            <a:r>
              <a:rPr lang="en-US" sz="1900" dirty="0" smtClean="0"/>
              <a:t>Post Release Support</a:t>
            </a:r>
          </a:p>
          <a:p>
            <a:r>
              <a:rPr lang="en-US" sz="1900" dirty="0" smtClean="0"/>
              <a:t>Community Gatherings</a:t>
            </a:r>
          </a:p>
          <a:p>
            <a:pPr lvl="1"/>
            <a:r>
              <a:rPr lang="en-US" sz="1700" dirty="0" smtClean="0"/>
              <a:t>Back to School Event</a:t>
            </a:r>
          </a:p>
          <a:p>
            <a:pPr lvl="1"/>
            <a:r>
              <a:rPr lang="en-US" sz="1700" dirty="0" smtClean="0"/>
              <a:t>Client Christmas Party</a:t>
            </a:r>
          </a:p>
          <a:p>
            <a:pPr marL="365760" lvl="1" indent="0">
              <a:buNone/>
            </a:pPr>
            <a:endParaRPr lang="en-US" sz="1700" dirty="0"/>
          </a:p>
          <a:p>
            <a:pPr lvl="1"/>
            <a:endParaRPr lang="en-US" sz="1700" dirty="0" smtClean="0"/>
          </a:p>
          <a:p>
            <a:endParaRPr lang="en-US" sz="1900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20206"/>
            <a:ext cx="3419475" cy="227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90600"/>
            <a:ext cx="7024744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Direct service – Criminal  Records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905000"/>
            <a:ext cx="3419856" cy="390144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>
                <a:sym typeface="Symbol"/>
              </a:rPr>
              <a:t>Record Restriction</a:t>
            </a:r>
          </a:p>
          <a:p>
            <a:r>
              <a:rPr lang="en-US" sz="2000" dirty="0">
                <a:sym typeface="Symbol"/>
              </a:rPr>
              <a:t>Corrections</a:t>
            </a:r>
          </a:p>
          <a:p>
            <a:r>
              <a:rPr lang="en-US" sz="2000" dirty="0">
                <a:sym typeface="Symbol"/>
              </a:rPr>
              <a:t>First Offender</a:t>
            </a:r>
          </a:p>
          <a:p>
            <a:r>
              <a:rPr lang="en-US" sz="2000" dirty="0">
                <a:sym typeface="Symbol"/>
              </a:rPr>
              <a:t>Housing </a:t>
            </a:r>
            <a:endParaRPr lang="en-US" sz="2000" dirty="0" smtClean="0">
              <a:sym typeface="Symbol"/>
            </a:endParaRPr>
          </a:p>
          <a:p>
            <a:pPr lvl="1"/>
            <a:r>
              <a:rPr lang="en-US" sz="1400" dirty="0" smtClean="0">
                <a:solidFill>
                  <a:schemeClr val="accent3"/>
                </a:solidFill>
                <a:sym typeface="Symbol"/>
              </a:rPr>
              <a:t>Denied </a:t>
            </a:r>
            <a:r>
              <a:rPr lang="en-US" sz="1400" dirty="0">
                <a:solidFill>
                  <a:schemeClr val="accent3"/>
                </a:solidFill>
                <a:sym typeface="Symbol"/>
              </a:rPr>
              <a:t>housing based on your </a:t>
            </a:r>
            <a:r>
              <a:rPr lang="en-US" sz="1400" dirty="0" smtClean="0">
                <a:solidFill>
                  <a:schemeClr val="accent3"/>
                </a:solidFill>
                <a:sym typeface="Symbol"/>
              </a:rPr>
              <a:t>record</a:t>
            </a:r>
            <a:endParaRPr lang="en-US" sz="1400" dirty="0">
              <a:solidFill>
                <a:schemeClr val="accent3"/>
              </a:solidFill>
              <a:sym typeface="Symbol"/>
            </a:endParaRPr>
          </a:p>
          <a:p>
            <a:r>
              <a:rPr lang="en-US" sz="2000" dirty="0">
                <a:sym typeface="Symbol"/>
              </a:rPr>
              <a:t>Private Background Issues</a:t>
            </a:r>
          </a:p>
          <a:p>
            <a:r>
              <a:rPr lang="en-US" sz="2000" dirty="0">
                <a:sym typeface="Symbol"/>
              </a:rPr>
              <a:t>Pardons</a:t>
            </a:r>
            <a:endParaRPr lang="en-US" sz="2000" dirty="0"/>
          </a:p>
          <a:p>
            <a:pPr marL="365760" lvl="1" indent="0">
              <a:buNone/>
            </a:pPr>
            <a:endParaRPr lang="en-US" sz="1700" dirty="0" smtClean="0"/>
          </a:p>
          <a:p>
            <a:endParaRPr lang="en-US" sz="1900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590800"/>
            <a:ext cx="3419475" cy="2752293"/>
          </a:xfrm>
        </p:spPr>
      </p:pic>
    </p:spTree>
    <p:extLst>
      <p:ext uri="{BB962C8B-B14F-4D97-AF65-F5344CB8AC3E}">
        <p14:creationId xmlns:p14="http://schemas.microsoft.com/office/powerpoint/2010/main" val="16847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Record Restriction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467548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process through which information about a charge is made private for all purposes except law enforcement.</a:t>
            </a:r>
          </a:p>
          <a:p>
            <a:r>
              <a:rPr lang="en-US" dirty="0" smtClean="0"/>
              <a:t>Eligibility: depends on how the case was resolved. </a:t>
            </a:r>
          </a:p>
          <a:p>
            <a:r>
              <a:rPr lang="en-US" dirty="0" smtClean="0"/>
              <a:t>Cycle by cycle</a:t>
            </a:r>
          </a:p>
          <a:p>
            <a:r>
              <a:rPr lang="en-US" dirty="0" smtClean="0"/>
              <a:t>You </a:t>
            </a:r>
            <a:r>
              <a:rPr lang="en-US" b="1" dirty="0" smtClean="0">
                <a:solidFill>
                  <a:schemeClr val="accent1"/>
                </a:solidFill>
              </a:rPr>
              <a:t>do not </a:t>
            </a:r>
            <a:r>
              <a:rPr lang="en-US" dirty="0" smtClean="0"/>
              <a:t>need an attorney to apply</a:t>
            </a:r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8918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Restricted vs. Sealed</a:t>
            </a: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057400"/>
            <a:ext cx="3057148" cy="898371"/>
          </a:xfrm>
        </p:spPr>
        <p:txBody>
          <a:bodyPr>
            <a:normAutofit/>
          </a:bodyPr>
          <a:lstStyle/>
          <a:p>
            <a:r>
              <a:rPr lang="en-US" dirty="0" smtClean="0"/>
              <a:t>Restricted (Expunged)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Doesn’t show up on GCIC report for most purposes</a:t>
            </a:r>
          </a:p>
          <a:p>
            <a:r>
              <a:rPr lang="en-US" dirty="0" smtClean="0"/>
              <a:t>File still available at clerk’s office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1905000"/>
            <a:ext cx="3055717" cy="1050772"/>
          </a:xfrm>
        </p:spPr>
        <p:txBody>
          <a:bodyPr>
            <a:normAutofit/>
          </a:bodyPr>
          <a:lstStyle/>
          <a:p>
            <a:r>
              <a:rPr lang="en-US" dirty="0" smtClean="0"/>
              <a:t>Sealed – Judge’s 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</a:t>
            </a:r>
            <a:r>
              <a:rPr lang="en-US" dirty="0" smtClean="0"/>
              <a:t>ile at clerk’s office is sealed, indexes removed, no longer public record</a:t>
            </a:r>
          </a:p>
          <a:p>
            <a:r>
              <a:rPr lang="en-US" dirty="0"/>
              <a:t>O</a:t>
            </a:r>
            <a:r>
              <a:rPr lang="en-US" dirty="0" smtClean="0"/>
              <a:t>nly accessible to law enforcement or by court 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What GJP can do?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914400" y="1828800"/>
            <a:ext cx="3547872" cy="397764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u="sng" dirty="0" smtClean="0">
                <a:solidFill>
                  <a:schemeClr val="accent1"/>
                </a:solidFill>
              </a:rPr>
              <a:t>Possible:</a:t>
            </a:r>
          </a:p>
          <a:p>
            <a:r>
              <a:rPr lang="en-US" sz="1800" dirty="0" smtClean="0">
                <a:sym typeface="Symbol"/>
              </a:rPr>
              <a:t>Record Restriction</a:t>
            </a:r>
          </a:p>
          <a:p>
            <a:r>
              <a:rPr lang="en-US" sz="1800" dirty="0" smtClean="0">
                <a:sym typeface="Symbol"/>
              </a:rPr>
              <a:t>Corrections</a:t>
            </a:r>
          </a:p>
          <a:p>
            <a:r>
              <a:rPr lang="en-US" sz="1800" dirty="0" smtClean="0">
                <a:sym typeface="Symbol"/>
              </a:rPr>
              <a:t>First Offender</a:t>
            </a:r>
          </a:p>
          <a:p>
            <a:r>
              <a:rPr lang="en-US" sz="1800" dirty="0" smtClean="0">
                <a:sym typeface="Symbol"/>
              </a:rPr>
              <a:t>Housing </a:t>
            </a:r>
            <a:r>
              <a:rPr lang="en-US" sz="1400" dirty="0" smtClean="0">
                <a:solidFill>
                  <a:schemeClr val="accent3"/>
                </a:solidFill>
                <a:sym typeface="Symbol"/>
              </a:rPr>
              <a:t>(you were denied housing based on your record)</a:t>
            </a:r>
          </a:p>
          <a:p>
            <a:r>
              <a:rPr lang="en-US" sz="1800" dirty="0" smtClean="0">
                <a:sym typeface="Symbol"/>
              </a:rPr>
              <a:t>Private Background Issues</a:t>
            </a:r>
          </a:p>
          <a:p>
            <a:r>
              <a:rPr lang="en-US" sz="1800" dirty="0" smtClean="0">
                <a:sym typeface="Symbol"/>
              </a:rPr>
              <a:t>Pardons</a:t>
            </a:r>
          </a:p>
          <a:p>
            <a:r>
              <a:rPr lang="en-US" sz="1800" dirty="0" smtClean="0">
                <a:sym typeface="Symbol"/>
              </a:rPr>
              <a:t>Sealing Records that have been Restricted</a:t>
            </a:r>
            <a:endParaRPr lang="en-US" sz="1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1828800"/>
            <a:ext cx="3419856" cy="397763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2000" u="sng" dirty="0" smtClean="0">
                <a:solidFill>
                  <a:schemeClr val="accent1"/>
                </a:solidFill>
              </a:rPr>
              <a:t>Cannot:</a:t>
            </a:r>
          </a:p>
          <a:p>
            <a:r>
              <a:rPr lang="en-US" sz="1900" dirty="0" smtClean="0"/>
              <a:t>You want a conviction off your record </a:t>
            </a:r>
            <a:r>
              <a:rPr lang="en-US" sz="1400" dirty="0" smtClean="0">
                <a:solidFill>
                  <a:schemeClr val="accent3"/>
                </a:solidFill>
              </a:rPr>
              <a:t>(Except Youthful Offender)</a:t>
            </a:r>
          </a:p>
          <a:p>
            <a:r>
              <a:rPr lang="en-US" sz="1900" dirty="0" smtClean="0"/>
              <a:t>Your charges are minor </a:t>
            </a:r>
            <a:r>
              <a:rPr lang="en-US" sz="1400" dirty="0" smtClean="0">
                <a:solidFill>
                  <a:schemeClr val="accent3"/>
                </a:solidFill>
              </a:rPr>
              <a:t>(Traffic charges or FTA)</a:t>
            </a:r>
          </a:p>
          <a:p>
            <a:r>
              <a:rPr lang="en-US" sz="1900" dirty="0" smtClean="0"/>
              <a:t>Have an active case</a:t>
            </a:r>
          </a:p>
          <a:p>
            <a:r>
              <a:rPr lang="en-US" sz="1900" dirty="0" smtClean="0"/>
              <a:t>You want to appeal a conviction</a:t>
            </a:r>
          </a:p>
          <a:p>
            <a:r>
              <a:rPr lang="en-US" sz="1900" dirty="0" smtClean="0"/>
              <a:t>You can afford your own attorney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4024</TotalTime>
  <Words>841</Words>
  <Application>Microsoft Office PowerPoint</Application>
  <PresentationFormat>On-screen Show (4:3)</PresentationFormat>
  <Paragraphs>185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PowerPoint Presentation</vt:lpstr>
      <vt:lpstr>PowerPoint Presentation</vt:lpstr>
      <vt:lpstr>Agenda</vt:lpstr>
      <vt:lpstr> Georgia Justice Project</vt:lpstr>
      <vt:lpstr>Direct service –Holistic Defense</vt:lpstr>
      <vt:lpstr>Direct service – Criminal  Records</vt:lpstr>
      <vt:lpstr>Record Restriction</vt:lpstr>
      <vt:lpstr>Restricted vs. Sealed </vt:lpstr>
      <vt:lpstr>What GJP can do?</vt:lpstr>
      <vt:lpstr>What Charges are Eligible?</vt:lpstr>
      <vt:lpstr>Application Process</vt:lpstr>
      <vt:lpstr>Georgia Justice Project’s  Evolution to Policy Work  </vt:lpstr>
      <vt:lpstr>Reducing Barriers To Reentry – Policy Wins</vt:lpstr>
      <vt:lpstr>Reducing Barriers To Reentry – Policy Wins</vt:lpstr>
      <vt:lpstr>Reducing Barriers To Reentry – Policy Wins</vt:lpstr>
      <vt:lpstr>Reducing Barriers To Reentry – Policy Wins</vt:lpstr>
      <vt:lpstr>Contact Information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Justice Project</dc:title>
  <dc:creator>Lucie Andre</dc:creator>
  <cp:lastModifiedBy>Doug Ammar</cp:lastModifiedBy>
  <cp:revision>375</cp:revision>
  <cp:lastPrinted>2015-09-29T15:14:21Z</cp:lastPrinted>
  <dcterms:created xsi:type="dcterms:W3CDTF">2014-03-18T18:47:19Z</dcterms:created>
  <dcterms:modified xsi:type="dcterms:W3CDTF">2016-06-15T18:40:44Z</dcterms:modified>
</cp:coreProperties>
</file>