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D021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81" autoAdjust="0"/>
    <p:restoredTop sz="79430" autoAdjust="0"/>
  </p:normalViewPr>
  <p:slideViewPr>
    <p:cSldViewPr snapToGrid="0">
      <p:cViewPr varScale="1">
        <p:scale>
          <a:sx n="70" d="100"/>
          <a:sy n="70" d="100"/>
        </p:scale>
        <p:origin x="20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46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DA552-63BE-43F2-ABC2-9A385469D8B9}" type="datetimeFigureOut">
              <a:rPr lang="en-US" smtClean="0"/>
              <a:t>6/15/16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8E197-FA4C-4F45-8A4E-FBC6D729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90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0E155D-71FD-447E-8647-D8F5507B4154}" type="datetimeFigureOut">
              <a:rPr lang="en-US" smtClean="0"/>
              <a:t>6/15/16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1473955-ABCE-4933-ADE2-3DE17558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1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3955-ABCE-4933-ADE2-3DE17558F8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18A7-892B-428A-A822-525ACA88AB83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5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18A7-892B-428A-A822-525ACA88AB83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8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18A7-892B-428A-A822-525ACA88AB83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1986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18A7-892B-428A-A822-525ACA88AB83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97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18A7-892B-428A-A822-525ACA88AB83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2902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18A7-892B-428A-A822-525ACA88AB83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18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18A7-892B-428A-A822-525ACA88AB83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03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18A7-892B-428A-A822-525ACA88AB83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0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18A7-892B-428A-A822-525ACA88AB83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61" y="5229433"/>
            <a:ext cx="786395" cy="1300577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326630" y="365125"/>
            <a:ext cx="0" cy="6223052"/>
          </a:xfrm>
          <a:prstGeom prst="line">
            <a:avLst/>
          </a:prstGeom>
          <a:ln w="57150">
            <a:solidFill>
              <a:srgbClr val="C3D02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43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18A7-892B-428A-A822-525ACA88AB83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9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18A7-892B-428A-A822-525ACA88AB83}" type="datetimeFigureOut">
              <a:rPr lang="en-US" smtClean="0"/>
              <a:t>6/15/16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8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18A7-892B-428A-A822-525ACA88AB83}" type="datetimeFigureOut">
              <a:rPr lang="en-US" smtClean="0"/>
              <a:t>6/15/16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7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18A7-892B-428A-A822-525ACA88AB83}" type="datetimeFigureOut">
              <a:rPr lang="en-US" smtClean="0"/>
              <a:t>6/15/16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3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18A7-892B-428A-A822-525ACA88AB83}" type="datetimeFigureOut">
              <a:rPr lang="en-US" smtClean="0"/>
              <a:t>6/15/16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18A7-892B-428A-A822-525ACA88AB83}" type="datetimeFigureOut">
              <a:rPr lang="en-US" smtClean="0"/>
              <a:t>6/15/16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18A7-892B-428A-A822-525ACA88AB83}" type="datetimeFigureOut">
              <a:rPr lang="en-US" smtClean="0"/>
              <a:t>6/15/16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3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218A7-892B-428A-A822-525ACA88AB83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DD971A5-68A7-453A-A006-AD037060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3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dodson@schr.org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ortal.hud.gov/hudportal/documents/huddoc?id=HUD_OGCGuidAppFHAStandCR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56" y="1969803"/>
            <a:ext cx="9824803" cy="132556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Advancing Advocacy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2400" b="1" dirty="0" smtClean="0"/>
              <a:t>Marissa McCall Dodson</a:t>
            </a:r>
            <a:br>
              <a:rPr lang="en-US" sz="2400" b="1" dirty="0" smtClean="0"/>
            </a:br>
            <a:r>
              <a:rPr lang="en-US" sz="2400" b="1" dirty="0" smtClean="0"/>
              <a:t>Public Policy Director </a:t>
            </a:r>
            <a:br>
              <a:rPr lang="en-US" sz="2400" b="1" dirty="0" smtClean="0"/>
            </a:br>
            <a:r>
              <a:rPr lang="en-US" sz="2400" b="1" dirty="0" smtClean="0"/>
              <a:t>(404) 829-1028</a:t>
            </a:r>
            <a:br>
              <a:rPr lang="en-US" sz="2400" b="1" dirty="0" smtClean="0"/>
            </a:br>
            <a:r>
              <a:rPr lang="en-US" sz="2400" b="1" dirty="0" smtClean="0">
                <a:hlinkClick r:id="rId3"/>
              </a:rPr>
              <a:t>mdodson@schr.org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2000" b="1" dirty="0" smtClean="0"/>
              <a:t>June 15, </a:t>
            </a:r>
            <a:r>
              <a:rPr lang="en-US" sz="2000" b="1" dirty="0" smtClean="0"/>
              <a:t>2016 </a:t>
            </a:r>
            <a:endParaRPr lang="en-US" sz="40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61" y="5229433"/>
            <a:ext cx="786395" cy="1300577"/>
          </a:xfrm>
        </p:spPr>
      </p:pic>
      <p:cxnSp>
        <p:nvCxnSpPr>
          <p:cNvPr id="8" name="Straight Connector 7"/>
          <p:cNvCxnSpPr/>
          <p:nvPr/>
        </p:nvCxnSpPr>
        <p:spPr>
          <a:xfrm>
            <a:off x="1326630" y="365125"/>
            <a:ext cx="0" cy="6223052"/>
          </a:xfrm>
          <a:prstGeom prst="line">
            <a:avLst/>
          </a:prstGeom>
          <a:ln w="57150">
            <a:solidFill>
              <a:srgbClr val="C3D02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80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673" y="543339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How Bad are Collateral Consequences </a:t>
            </a:r>
            <a:br>
              <a:rPr lang="en-US" dirty="0" smtClean="0"/>
            </a:br>
            <a:r>
              <a:rPr lang="en-US" dirty="0" smtClean="0"/>
              <a:t>in Georgia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8190" y="2160589"/>
            <a:ext cx="3535811" cy="3880773"/>
          </a:xfrm>
        </p:spPr>
        <p:txBody>
          <a:bodyPr/>
          <a:lstStyle/>
          <a:p>
            <a:pPr defTabSz="914400">
              <a:spcBef>
                <a:spcPts val="0"/>
              </a:spcBef>
              <a:buClrTx/>
              <a:buSzTx/>
            </a:pPr>
            <a:r>
              <a:rPr lang="en-US" dirty="0" smtClean="0"/>
              <a:t>History and effects of the criminal justice system – particularly in the South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en-US" dirty="0" smtClean="0"/>
              <a:t>Nearly 4 million people in Georgia have a criminal record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en-US" dirty="0" smtClean="0"/>
              <a:t>1 in 12 are under correctional control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en-US" dirty="0" smtClean="0"/>
              <a:t>Georgia is considered the 2</a:t>
            </a:r>
            <a:r>
              <a:rPr lang="en-US" baseline="30000" dirty="0" smtClean="0"/>
              <a:t>nd</a:t>
            </a:r>
            <a:r>
              <a:rPr lang="en-US" dirty="0" smtClean="0"/>
              <a:t> hardest state in the country for people to access opportunities with a criminal record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994" y="2014883"/>
            <a:ext cx="25273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16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60" y="728870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Records and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987" y="1930400"/>
            <a:ext cx="4000683" cy="4004945"/>
          </a:xfrm>
        </p:spPr>
        <p:txBody>
          <a:bodyPr/>
          <a:lstStyle/>
          <a:p>
            <a:r>
              <a:rPr lang="en-US" dirty="0" smtClean="0"/>
              <a:t>Who gets a record?</a:t>
            </a:r>
          </a:p>
          <a:p>
            <a:pPr lvl="1"/>
            <a:r>
              <a:rPr lang="en-US" dirty="0" smtClean="0"/>
              <a:t>African Americans and other minorities are disproportionally arrested and convicted</a:t>
            </a:r>
          </a:p>
          <a:p>
            <a:pPr lvl="1"/>
            <a:r>
              <a:rPr lang="en-US" dirty="0" smtClean="0"/>
              <a:t>Particularly prevalent in nonviolent drug offenses </a:t>
            </a:r>
          </a:p>
          <a:p>
            <a:r>
              <a:rPr lang="en-US" dirty="0" smtClean="0"/>
              <a:t>What is the impact of the record?</a:t>
            </a:r>
          </a:p>
          <a:p>
            <a:pPr lvl="1"/>
            <a:r>
              <a:rPr lang="en-US" dirty="0" smtClean="0"/>
              <a:t>Reduces the chance for a callback by more than 50%</a:t>
            </a:r>
          </a:p>
          <a:p>
            <a:pPr lvl="1"/>
            <a:r>
              <a:rPr lang="en-US" dirty="0" smtClean="0"/>
              <a:t>Negative effect is worse for African Americans and Latinos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435" y="1930400"/>
            <a:ext cx="3306106" cy="330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4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3439" y="569844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Challenges to Public Housing for People with Criminal Histories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213" y="2028067"/>
            <a:ext cx="8069100" cy="3880773"/>
          </a:xfrm>
        </p:spPr>
        <p:txBody>
          <a:bodyPr/>
          <a:lstStyle/>
          <a:p>
            <a:r>
              <a:rPr lang="en-US" dirty="0" smtClean="0"/>
              <a:t>Federal and state laws </a:t>
            </a:r>
            <a:r>
              <a:rPr lang="en-US" b="1" dirty="0" smtClean="0">
                <a:solidFill>
                  <a:srgbClr val="FF0000"/>
                </a:solidFill>
              </a:rPr>
              <a:t>require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housing authorities to exclude people for the following:</a:t>
            </a:r>
          </a:p>
          <a:p>
            <a:pPr lvl="1"/>
            <a:r>
              <a:rPr lang="en-US" dirty="0" smtClean="0"/>
              <a:t>Required sex offender registration</a:t>
            </a:r>
          </a:p>
          <a:p>
            <a:pPr lvl="1"/>
            <a:r>
              <a:rPr lang="en-US" dirty="0" smtClean="0"/>
              <a:t>Manufacturing meth on public housing grounds</a:t>
            </a:r>
          </a:p>
          <a:p>
            <a:r>
              <a:rPr lang="en-US" dirty="0" smtClean="0"/>
              <a:t>Federal and state laws </a:t>
            </a:r>
            <a:r>
              <a:rPr lang="en-US" b="1" dirty="0" smtClean="0">
                <a:solidFill>
                  <a:srgbClr val="FF0000"/>
                </a:solidFill>
              </a:rPr>
              <a:t>allow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housing authorities to exclude people for the following:</a:t>
            </a:r>
          </a:p>
          <a:p>
            <a:pPr lvl="1"/>
            <a:r>
              <a:rPr lang="en-US" i="1" dirty="0" smtClean="0"/>
              <a:t>Evidence</a:t>
            </a:r>
            <a:r>
              <a:rPr lang="en-US" dirty="0" smtClean="0"/>
              <a:t> of drug or alcohol abuse</a:t>
            </a:r>
          </a:p>
          <a:p>
            <a:pPr lvl="1"/>
            <a:r>
              <a:rPr lang="en-US" dirty="0" smtClean="0"/>
              <a:t>Criminal activity by a member </a:t>
            </a:r>
            <a:r>
              <a:rPr lang="en-US" i="1" dirty="0" smtClean="0"/>
              <a:t>or guest </a:t>
            </a:r>
            <a:r>
              <a:rPr lang="en-US" dirty="0" smtClean="0"/>
              <a:t>regardless of where it occurred or if the person knew about it or not</a:t>
            </a:r>
          </a:p>
          <a:p>
            <a:pPr lvl="1"/>
            <a:r>
              <a:rPr lang="en-US" dirty="0" smtClean="0"/>
              <a:t>Criminal activity </a:t>
            </a:r>
            <a:r>
              <a:rPr lang="en-US" i="1" dirty="0" smtClean="0"/>
              <a:t>prior</a:t>
            </a:r>
            <a:r>
              <a:rPr lang="en-US" dirty="0" smtClean="0"/>
              <a:t> to tenancy</a:t>
            </a:r>
          </a:p>
          <a:p>
            <a:pPr lvl="1"/>
            <a:r>
              <a:rPr lang="en-US" dirty="0" smtClean="0"/>
              <a:t>Repeated violations of lease or </a:t>
            </a:r>
            <a:r>
              <a:rPr lang="en-US" i="1" dirty="0" smtClean="0"/>
              <a:t>for good cause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757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221" y="583095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Challenges to Private Housing for </a:t>
            </a:r>
            <a:br>
              <a:rPr lang="en-US" dirty="0" smtClean="0"/>
            </a:br>
            <a:r>
              <a:rPr lang="en-US" dirty="0" smtClean="0"/>
              <a:t>People with Criminal Histories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221" y="2028067"/>
            <a:ext cx="8042596" cy="3880773"/>
          </a:xfrm>
        </p:spPr>
        <p:txBody>
          <a:bodyPr/>
          <a:lstStyle/>
          <a:p>
            <a:r>
              <a:rPr lang="en-US" dirty="0" smtClean="0"/>
              <a:t>98% of housing is private</a:t>
            </a:r>
          </a:p>
          <a:p>
            <a:r>
              <a:rPr lang="en-US" dirty="0" smtClean="0"/>
              <a:t>Rent can be paid partially or entirely through public assistance</a:t>
            </a:r>
          </a:p>
          <a:p>
            <a:r>
              <a:rPr lang="en-US" dirty="0" smtClean="0"/>
              <a:t>Many landlords unfairly discriminate against tenants because of irrelevant criminal histories</a:t>
            </a:r>
          </a:p>
        </p:txBody>
      </p:sp>
    </p:spTree>
    <p:extLst>
      <p:ext uri="{BB962C8B-B14F-4D97-AF65-F5344CB8AC3E}">
        <p14:creationId xmlns:p14="http://schemas.microsoft.com/office/powerpoint/2010/main" val="77503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518" y="609600"/>
            <a:ext cx="8596668" cy="1320800"/>
          </a:xfrm>
        </p:spPr>
        <p:txBody>
          <a:bodyPr/>
          <a:lstStyle/>
          <a:p>
            <a:pPr algn="ctr"/>
            <a:r>
              <a:rPr lang="en-US" smtClean="0"/>
              <a:t>HUD Guidance on Use of Criminal Records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8854" y="1737360"/>
            <a:ext cx="8596668" cy="4645151"/>
          </a:xfrm>
        </p:spPr>
        <p:txBody>
          <a:bodyPr>
            <a:normAutofit/>
          </a:bodyPr>
          <a:lstStyle/>
          <a:p>
            <a:r>
              <a:rPr lang="en-US" dirty="0" smtClean="0"/>
              <a:t>Issued on April 4</a:t>
            </a:r>
            <a:r>
              <a:rPr lang="en-US" dirty="0"/>
              <a:t>, </a:t>
            </a:r>
            <a:r>
              <a:rPr lang="en-US" dirty="0" smtClean="0"/>
              <a:t>2016: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portal.hud.gov/hudportal/documents/huddoc?id=HUD_OGCGuidAppFHAStandCR.pdf</a:t>
            </a:r>
            <a:r>
              <a:rPr lang="en-US" dirty="0" smtClean="0"/>
              <a:t>  </a:t>
            </a:r>
          </a:p>
          <a:p>
            <a:r>
              <a:rPr lang="en-US" dirty="0" smtClean="0"/>
              <a:t>Criminal history-based </a:t>
            </a:r>
            <a:r>
              <a:rPr lang="en-US" dirty="0"/>
              <a:t>restrictions on housing opportunities violate the </a:t>
            </a:r>
            <a:r>
              <a:rPr lang="en-US" dirty="0" smtClean="0"/>
              <a:t>Fair Housing Act if: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urden </a:t>
            </a:r>
            <a:r>
              <a:rPr lang="en-US" dirty="0"/>
              <a:t>falls more often on </a:t>
            </a:r>
            <a:r>
              <a:rPr lang="en-US" dirty="0" smtClean="0"/>
              <a:t>one </a:t>
            </a:r>
            <a:r>
              <a:rPr lang="en-US" dirty="0"/>
              <a:t>race or national </a:t>
            </a:r>
            <a:r>
              <a:rPr lang="en-US" dirty="0" smtClean="0"/>
              <a:t>origin (disparate impact)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ousing </a:t>
            </a:r>
            <a:r>
              <a:rPr lang="en-US" dirty="0"/>
              <a:t>provider treats individuals with comparable criminal history differently because of their race, national origin or other protected characteristic </a:t>
            </a:r>
            <a:r>
              <a:rPr lang="en-US" dirty="0" smtClean="0"/>
              <a:t>(disparate treatment)</a:t>
            </a:r>
          </a:p>
          <a:p>
            <a:r>
              <a:rPr lang="en-US" dirty="0" smtClean="0"/>
              <a:t>Test for discrimination</a:t>
            </a:r>
          </a:p>
          <a:p>
            <a:pPr lvl="1"/>
            <a:r>
              <a:rPr lang="en-US" dirty="0" smtClean="0"/>
              <a:t>Is there a disparate impact?</a:t>
            </a:r>
          </a:p>
          <a:p>
            <a:pPr lvl="1"/>
            <a:r>
              <a:rPr lang="en-US" dirty="0" smtClean="0"/>
              <a:t>Is the policy necessary to achieve a substantial, legitimate, non-discriminatory purpose?</a:t>
            </a:r>
          </a:p>
          <a:p>
            <a:pPr lvl="1"/>
            <a:r>
              <a:rPr lang="en-US" dirty="0" smtClean="0"/>
              <a:t>Is there a less discriminatory alternative?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02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2707" y="636104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Georgia’s Focus on Collateral Consequences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707" y="2120832"/>
            <a:ext cx="8596668" cy="4346229"/>
          </a:xfrm>
        </p:spPr>
        <p:txBody>
          <a:bodyPr/>
          <a:lstStyle/>
          <a:p>
            <a:r>
              <a:rPr lang="en-US" dirty="0" smtClean="0"/>
              <a:t>New record restriction law</a:t>
            </a:r>
          </a:p>
          <a:p>
            <a:r>
              <a:rPr lang="en-US" dirty="0" smtClean="0"/>
              <a:t>New mug shot law </a:t>
            </a:r>
          </a:p>
          <a:p>
            <a:r>
              <a:rPr lang="en-US" dirty="0" smtClean="0"/>
              <a:t>New first offender law</a:t>
            </a:r>
          </a:p>
          <a:p>
            <a:r>
              <a:rPr lang="en-US" dirty="0" smtClean="0"/>
              <a:t>Creation of Governor’s Office of Transition, Support and Reentry and Department of Community Supervision</a:t>
            </a:r>
          </a:p>
          <a:p>
            <a:r>
              <a:rPr lang="en-US" dirty="0" smtClean="0"/>
              <a:t>No automatic drivers license suspensions for drug convictions </a:t>
            </a:r>
          </a:p>
          <a:p>
            <a:r>
              <a:rPr lang="en-US" dirty="0" smtClean="0"/>
              <a:t>Employers protected from liability if they hire someone who has a pardon or a Program and Treatment Completion Certificate</a:t>
            </a:r>
          </a:p>
          <a:p>
            <a:r>
              <a:rPr lang="en-US" dirty="0" smtClean="0"/>
              <a:t>“Ban the Box” for state employment applications</a:t>
            </a:r>
          </a:p>
          <a:p>
            <a:r>
              <a:rPr lang="en-US" dirty="0" smtClean="0"/>
              <a:t>Employers can get a tax credit for hiring people on parole</a:t>
            </a:r>
          </a:p>
          <a:p>
            <a:r>
              <a:rPr lang="en-US" dirty="0" smtClean="0"/>
              <a:t>Lifetime food stamp ban lifted for people convicted of drug felonies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2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82" y="609600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How ”Ban the Box” Helps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221" y="1930400"/>
            <a:ext cx="8596668" cy="3880773"/>
          </a:xfrm>
        </p:spPr>
        <p:txBody>
          <a:bodyPr/>
          <a:lstStyle/>
          <a:p>
            <a:r>
              <a:rPr lang="en-US" dirty="0" smtClean="0"/>
              <a:t>“Ban the Box” is a phrase often used to refer to a fair chance policy that requires:</a:t>
            </a:r>
          </a:p>
          <a:p>
            <a:pPr lvl="1"/>
            <a:r>
              <a:rPr lang="en-US" dirty="0" smtClean="0"/>
              <a:t>Criminal history questions be removed from the initial application</a:t>
            </a:r>
          </a:p>
          <a:p>
            <a:pPr lvl="1"/>
            <a:r>
              <a:rPr lang="en-US" dirty="0" smtClean="0"/>
              <a:t>Applicants are given a face-to-face opportunity to explain items on their criminal history before denial</a:t>
            </a:r>
          </a:p>
          <a:p>
            <a:pPr lvl="1"/>
            <a:r>
              <a:rPr lang="en-US" dirty="0" smtClean="0"/>
              <a:t>Denials can only be for relevant criminal records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4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Strategies for Increasing Housing Opportunities in Georgia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464" y="1930400"/>
            <a:ext cx="8254632" cy="3880773"/>
          </a:xfrm>
        </p:spPr>
        <p:txBody>
          <a:bodyPr/>
          <a:lstStyle/>
          <a:p>
            <a:r>
              <a:rPr lang="en-US" dirty="0" smtClean="0"/>
              <a:t>“Ban the box” policies implemented with public and private providers</a:t>
            </a:r>
          </a:p>
          <a:p>
            <a:r>
              <a:rPr lang="en-US" dirty="0" smtClean="0"/>
              <a:t>Pursue Fair Housing Act violation claims against private providers </a:t>
            </a:r>
          </a:p>
          <a:p>
            <a:r>
              <a:rPr lang="en-US" dirty="0" smtClean="0"/>
              <a:t>Financial incentives for providers (liability protection, tax credits)</a:t>
            </a:r>
          </a:p>
          <a:p>
            <a:r>
              <a:rPr lang="en-US" dirty="0" smtClean="0"/>
              <a:t>Education and outreach to private providers </a:t>
            </a:r>
          </a:p>
          <a:p>
            <a:r>
              <a:rPr lang="en-US" dirty="0" smtClean="0"/>
              <a:t>Strengthen relationships with local housing authorities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945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A9BE2A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761</TotalTime>
  <Words>526</Words>
  <Application>Microsoft Macintosh PowerPoint</Application>
  <PresentationFormat>Widescreen</PresentationFormat>
  <Paragraphs>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Trebuchet MS</vt:lpstr>
      <vt:lpstr>Wingdings 3</vt:lpstr>
      <vt:lpstr>Arial</vt:lpstr>
      <vt:lpstr>Facet</vt:lpstr>
      <vt:lpstr>Advancing Advocacy  Marissa McCall Dodson Public Policy Director  (404) 829-1028 mdodson@schr.org   June 15, 2016 </vt:lpstr>
      <vt:lpstr>How Bad are Collateral Consequences  in Georgia</vt:lpstr>
      <vt:lpstr>Records and Race</vt:lpstr>
      <vt:lpstr>Challenges to Public Housing for People with Criminal Histories </vt:lpstr>
      <vt:lpstr>Challenges to Private Housing for  People with Criminal Histories </vt:lpstr>
      <vt:lpstr>HUD Guidance on Use of Criminal Records </vt:lpstr>
      <vt:lpstr>Georgia’s Focus on Collateral Consequences </vt:lpstr>
      <vt:lpstr>How ”Ban the Box” Helps </vt:lpstr>
      <vt:lpstr>Strategies for Increasing Housing Opportunities in Georgia </vt:lpstr>
    </vt:vector>
  </TitlesOfParts>
  <Company>Southern Center for Human Rights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Renee Myers</dc:creator>
  <cp:lastModifiedBy>Marissa Dodson</cp:lastModifiedBy>
  <cp:revision>29</cp:revision>
  <cp:lastPrinted>2016-05-03T18:46:29Z</cp:lastPrinted>
  <dcterms:created xsi:type="dcterms:W3CDTF">2015-03-26T15:36:39Z</dcterms:created>
  <dcterms:modified xsi:type="dcterms:W3CDTF">2016-06-15T18:13:37Z</dcterms:modified>
</cp:coreProperties>
</file>