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y="6858000" cx="9144000"/>
  <p:notesSz cx="7023100" cy="93091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slide" Target="slides/slide2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3043236" cy="4651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978275" y="0"/>
            <a:ext cx="3043236" cy="4651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84275" y="696912"/>
            <a:ext cx="4654549" cy="3492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703262" y="4422775"/>
            <a:ext cx="5616575" cy="418941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842375"/>
            <a:ext cx="3043236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978275" y="8842375"/>
            <a:ext cx="3043236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00" rIns="93300" tIns="466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idx="1" type="body"/>
          </p:nvPr>
        </p:nvSpPr>
        <p:spPr>
          <a:xfrm>
            <a:off x="703262" y="4422775"/>
            <a:ext cx="5616575" cy="418941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/>
          <p:nvPr>
            <p:ph idx="2" type="sldImg"/>
          </p:nvPr>
        </p:nvSpPr>
        <p:spPr>
          <a:xfrm>
            <a:off x="1184275" y="696912"/>
            <a:ext cx="4654549" cy="3492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703262" y="4422775"/>
            <a:ext cx="5616600" cy="4189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1184275" y="696912"/>
            <a:ext cx="4654500" cy="3492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x="703262" y="4422775"/>
            <a:ext cx="5616600" cy="4189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>
            <p:ph idx="2" type="sldImg"/>
          </p:nvPr>
        </p:nvSpPr>
        <p:spPr>
          <a:xfrm>
            <a:off x="1184275" y="696912"/>
            <a:ext cx="4654499" cy="34925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x="703262" y="4422775"/>
            <a:ext cx="5616575" cy="418941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>
            <p:ph idx="2" type="sldImg"/>
          </p:nvPr>
        </p:nvSpPr>
        <p:spPr>
          <a:xfrm>
            <a:off x="1184275" y="696912"/>
            <a:ext cx="4654549" cy="3492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703262" y="4422775"/>
            <a:ext cx="5616600" cy="4189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184275" y="696912"/>
            <a:ext cx="4654499" cy="34925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703262" y="4422775"/>
            <a:ext cx="5616600" cy="4189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84275" y="696912"/>
            <a:ext cx="4654500" cy="3492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703262" y="4422775"/>
            <a:ext cx="5616600" cy="4189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x="1184275" y="696912"/>
            <a:ext cx="4654500" cy="3492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703262" y="4422775"/>
            <a:ext cx="5616600" cy="4189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184275" y="696912"/>
            <a:ext cx="4654500" cy="3492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703262" y="4422775"/>
            <a:ext cx="5616600" cy="4189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x="1184275" y="696912"/>
            <a:ext cx="4654499" cy="34925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x="703262" y="4422775"/>
            <a:ext cx="5616600" cy="4189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/>
          <p:nvPr>
            <p:ph idx="2" type="sldImg"/>
          </p:nvPr>
        </p:nvSpPr>
        <p:spPr>
          <a:xfrm>
            <a:off x="1184275" y="696912"/>
            <a:ext cx="4654499" cy="34925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x="703262" y="4422775"/>
            <a:ext cx="5616600" cy="4189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/>
          <p:nvPr>
            <p:ph idx="2" type="sldImg"/>
          </p:nvPr>
        </p:nvSpPr>
        <p:spPr>
          <a:xfrm>
            <a:off x="1184275" y="696912"/>
            <a:ext cx="4654499" cy="34925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x="703262" y="4422775"/>
            <a:ext cx="5616600" cy="4189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/>
          <p:nvPr>
            <p:ph idx="2" type="sldImg"/>
          </p:nvPr>
        </p:nvSpPr>
        <p:spPr>
          <a:xfrm>
            <a:off x="1184275" y="696912"/>
            <a:ext cx="4654499" cy="34925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703262" y="4422775"/>
            <a:ext cx="5616600" cy="4189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x="1184275" y="696912"/>
            <a:ext cx="4654499" cy="34925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703262" y="4422775"/>
            <a:ext cx="5616575" cy="418941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x="1184275" y="696912"/>
            <a:ext cx="4654549" cy="3492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703262" y="4422775"/>
            <a:ext cx="5616575" cy="418941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>
            <p:ph idx="2" type="sldImg"/>
          </p:nvPr>
        </p:nvSpPr>
        <p:spPr>
          <a:xfrm>
            <a:off x="1184275" y="696912"/>
            <a:ext cx="4654549" cy="3492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703262" y="4422775"/>
            <a:ext cx="5616575" cy="418941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>
            <p:ph idx="2" type="sldImg"/>
          </p:nvPr>
        </p:nvSpPr>
        <p:spPr>
          <a:xfrm>
            <a:off x="1184275" y="696912"/>
            <a:ext cx="4654549" cy="3492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" type="body"/>
          </p:nvPr>
        </p:nvSpPr>
        <p:spPr>
          <a:xfrm>
            <a:off x="703262" y="4422775"/>
            <a:ext cx="5616575" cy="418941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/>
          <p:nvPr>
            <p:ph idx="2" type="sldImg"/>
          </p:nvPr>
        </p:nvSpPr>
        <p:spPr>
          <a:xfrm>
            <a:off x="1184275" y="696912"/>
            <a:ext cx="4654549" cy="3492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idx="1" type="body"/>
          </p:nvPr>
        </p:nvSpPr>
        <p:spPr>
          <a:xfrm>
            <a:off x="703262" y="4422775"/>
            <a:ext cx="5616600" cy="4189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>
            <p:ph idx="2" type="sldImg"/>
          </p:nvPr>
        </p:nvSpPr>
        <p:spPr>
          <a:xfrm>
            <a:off x="1184275" y="696912"/>
            <a:ext cx="4654499" cy="34925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x="703262" y="4422775"/>
            <a:ext cx="5616575" cy="418941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>
            <p:ph idx="2" type="sldImg"/>
          </p:nvPr>
        </p:nvSpPr>
        <p:spPr>
          <a:xfrm>
            <a:off x="1184275" y="696912"/>
            <a:ext cx="4654549" cy="3492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idx="1" type="body"/>
          </p:nvPr>
        </p:nvSpPr>
        <p:spPr>
          <a:xfrm>
            <a:off x="703262" y="4422775"/>
            <a:ext cx="5616575" cy="418941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>
            <p:ph idx="2" type="sldImg"/>
          </p:nvPr>
        </p:nvSpPr>
        <p:spPr>
          <a:xfrm>
            <a:off x="1184275" y="696912"/>
            <a:ext cx="4654549" cy="3492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x="703262" y="4422775"/>
            <a:ext cx="5616575" cy="4189411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>
            <p:ph idx="2" type="sldImg"/>
          </p:nvPr>
        </p:nvSpPr>
        <p:spPr>
          <a:xfrm>
            <a:off x="1184275" y="696912"/>
            <a:ext cx="4654549" cy="3492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idx="11" type="ftr"/>
          </p:nvPr>
        </p:nvSpPr>
        <p:spPr>
          <a:xfrm>
            <a:off x="1295400" y="6400800"/>
            <a:ext cx="4211637" cy="2746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5562600" y="6400800"/>
            <a:ext cx="3001961" cy="2746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300" u="none" cap="none" strike="noStrike">
                <a:solidFill>
                  <a:srgbClr val="B9BBB2"/>
                </a:solidFill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639175" y="6515100"/>
            <a:ext cx="463550" cy="273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E0D4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600" u="none" cap="none" strike="noStrike">
                <a:solidFill>
                  <a:srgbClr val="DFE0D4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49860" lvl="0" marL="292100" rtl="0" algn="l">
              <a:spcBef>
                <a:spcPts val="0"/>
              </a:spcBef>
              <a:buClr>
                <a:schemeClr val="accent1"/>
              </a:buClr>
              <a:buFont typeface="Noto Symbol"/>
              <a:buChar char="⦿"/>
              <a:defRPr sz="32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85090" lvl="1" marL="640080" rtl="0" algn="l">
              <a:spcBef>
                <a:spcPts val="400"/>
              </a:spcBef>
              <a:buClr>
                <a:schemeClr val="accent2"/>
              </a:buClr>
              <a:buFont typeface="Cambria"/>
              <a:buChar char="•"/>
              <a:defRPr sz="26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-54610" lvl="2" marL="822960" rtl="0" algn="l">
              <a:spcBef>
                <a:spcPts val="400"/>
              </a:spcBef>
              <a:buClr>
                <a:schemeClr val="accent3"/>
              </a:buClr>
              <a:buFont typeface="Noto Symbol"/>
              <a:buChar char="⚫"/>
              <a:defRPr sz="23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-66039" lvl="3" marL="1005839" rtl="0" algn="l">
              <a:spcBef>
                <a:spcPts val="400"/>
              </a:spcBef>
              <a:buClr>
                <a:schemeClr val="accent3"/>
              </a:buClr>
              <a:buFont typeface="Noto Symbol"/>
              <a:buChar char="⚫"/>
              <a:defRPr sz="2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-64769" lvl="4" marL="1188720" rtl="0" algn="l">
              <a:spcBef>
                <a:spcPts val="400"/>
              </a:spcBef>
              <a:buClr>
                <a:schemeClr val="accent3"/>
              </a:buClr>
              <a:buFont typeface="Noto Symbol"/>
              <a:buChar char="⚫"/>
              <a:defRPr sz="19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-63500" lvl="5" marL="1371600" rtl="0" algn="l">
              <a:spcBef>
                <a:spcPts val="400"/>
              </a:spcBef>
              <a:buClr>
                <a:schemeClr val="accent4"/>
              </a:buClr>
              <a:buFont typeface="Noto Symbol"/>
              <a:buChar char="⚫"/>
              <a:defRPr sz="1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-81280" lvl="6" marL="1554480" rtl="0" algn="l">
              <a:spcBef>
                <a:spcPts val="400"/>
              </a:spcBef>
              <a:buClr>
                <a:schemeClr val="accent4"/>
              </a:buClr>
              <a:buFont typeface="Noto Symbol"/>
              <a:buChar char="⚫"/>
              <a:defRPr sz="16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-73660" lvl="7" marL="1737360" rtl="0" algn="l">
              <a:spcBef>
                <a:spcPts val="400"/>
              </a:spcBef>
              <a:buClr>
                <a:schemeClr val="accent4"/>
              </a:buClr>
              <a:buFont typeface="Noto Symbol"/>
              <a:buChar char="⚫"/>
              <a:defRPr sz="16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-78739" lvl="8" marL="1920240" rtl="0" algn="l">
              <a:spcBef>
                <a:spcPts val="400"/>
              </a:spcBef>
              <a:buClr>
                <a:schemeClr val="accent4"/>
              </a:buClr>
              <a:buFont typeface="Noto Symbol"/>
              <a:buChar char="⚫"/>
              <a:defRPr sz="16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1295400" y="6400800"/>
            <a:ext cx="4211637" cy="2746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5562600" y="6400800"/>
            <a:ext cx="3001961" cy="2746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300" u="none" cap="none" strike="noStrike">
                <a:solidFill>
                  <a:srgbClr val="B9BBB2"/>
                </a:solidFill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639175" y="6515100"/>
            <a:ext cx="463550" cy="273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E0D4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600" u="none" cap="none" strike="noStrike">
                <a:solidFill>
                  <a:srgbClr val="DFE0D4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marL="54864" rtl="0" algn="r">
              <a:spcBef>
                <a:spcPts val="0"/>
              </a:spcBef>
              <a:buClr>
                <a:srgbClr val="E7E9C9"/>
              </a:buClr>
              <a:buFont typeface="Calibri"/>
              <a:buNone/>
              <a:defRPr sz="4600">
                <a:solidFill>
                  <a:srgbClr val="E7E9C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 rot="5400000">
            <a:off x="2309018" y="-205582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49860" lvl="0" marL="292100" rtl="0" algn="l">
              <a:spcBef>
                <a:spcPts val="0"/>
              </a:spcBef>
              <a:buClr>
                <a:schemeClr val="accent1"/>
              </a:buClr>
              <a:buFont typeface="Noto Symbol"/>
              <a:buChar char="⦿"/>
              <a:defRPr sz="32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85090" lvl="1" marL="640080" rtl="0" algn="l">
              <a:spcBef>
                <a:spcPts val="400"/>
              </a:spcBef>
              <a:buClr>
                <a:schemeClr val="accent2"/>
              </a:buClr>
              <a:buFont typeface="Cambria"/>
              <a:buChar char="•"/>
              <a:defRPr sz="26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-54610" lvl="2" marL="822960" rtl="0" algn="l">
              <a:spcBef>
                <a:spcPts val="400"/>
              </a:spcBef>
              <a:buClr>
                <a:schemeClr val="accent3"/>
              </a:buClr>
              <a:buFont typeface="Noto Symbol"/>
              <a:buChar char="⚫"/>
              <a:defRPr sz="23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-66039" lvl="3" marL="1005839" rtl="0" algn="l">
              <a:spcBef>
                <a:spcPts val="400"/>
              </a:spcBef>
              <a:buClr>
                <a:schemeClr val="accent3"/>
              </a:buClr>
              <a:buFont typeface="Noto Symbol"/>
              <a:buChar char="⚫"/>
              <a:defRPr sz="2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-64769" lvl="4" marL="1188720" rtl="0" algn="l">
              <a:spcBef>
                <a:spcPts val="400"/>
              </a:spcBef>
              <a:buClr>
                <a:schemeClr val="accent3"/>
              </a:buClr>
              <a:buFont typeface="Noto Symbol"/>
              <a:buChar char="⚫"/>
              <a:defRPr sz="19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-63500" lvl="5" marL="1371600" rtl="0" algn="l">
              <a:spcBef>
                <a:spcPts val="400"/>
              </a:spcBef>
              <a:buClr>
                <a:schemeClr val="accent4"/>
              </a:buClr>
              <a:buFont typeface="Noto Symbol"/>
              <a:buChar char="⚫"/>
              <a:defRPr sz="1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-81280" lvl="6" marL="1554480" rtl="0" algn="l">
              <a:spcBef>
                <a:spcPts val="400"/>
              </a:spcBef>
              <a:buClr>
                <a:schemeClr val="accent4"/>
              </a:buClr>
              <a:buFont typeface="Noto Symbol"/>
              <a:buChar char="⚫"/>
              <a:defRPr sz="16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-73660" lvl="7" marL="1737360" rtl="0" algn="l">
              <a:spcBef>
                <a:spcPts val="400"/>
              </a:spcBef>
              <a:buClr>
                <a:schemeClr val="accent4"/>
              </a:buClr>
              <a:buFont typeface="Noto Symbol"/>
              <a:buChar char="⚫"/>
              <a:defRPr sz="16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-78739" lvl="8" marL="1920240" rtl="0" algn="l">
              <a:spcBef>
                <a:spcPts val="400"/>
              </a:spcBef>
              <a:buClr>
                <a:schemeClr val="accent4"/>
              </a:buClr>
              <a:buFont typeface="Noto Symbol"/>
              <a:buChar char="⚫"/>
              <a:defRPr sz="16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1295400" y="6400800"/>
            <a:ext cx="4211637" cy="2746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5562600" y="6400800"/>
            <a:ext cx="3001961" cy="2746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300" u="none" cap="none" strike="noStrike">
                <a:solidFill>
                  <a:srgbClr val="B9BBB2"/>
                </a:solidFill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639175" y="6515100"/>
            <a:ext cx="463550" cy="273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E0D4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600" u="none" cap="none" strike="noStrike">
                <a:solidFill>
                  <a:srgbClr val="DFE0D4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02.jpg"/><Relationship Id="rId2" Type="http://schemas.openxmlformats.org/officeDocument/2006/relationships/image" Target="../media/image00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152400" y="133350"/>
            <a:ext cx="8832849" cy="6591299"/>
            <a:chOff x="152400" y="133350"/>
            <a:chExt cx="8832849" cy="6591299"/>
          </a:xfrm>
        </p:grpSpPr>
        <p:pic>
          <p:nvPicPr>
            <p:cNvPr id="11" name="Shape 1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152400" y="133350"/>
              <a:ext cx="8832849" cy="65912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Shape 12"/>
            <p:cNvSpPr txBox="1"/>
            <p:nvPr/>
          </p:nvSpPr>
          <p:spPr>
            <a:xfrm>
              <a:off x="392112" y="374650"/>
              <a:ext cx="8356600" cy="61102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" name="Shape 13"/>
          <p:cNvSpPr txBox="1"/>
          <p:nvPr>
            <p:ph idx="11" type="ftr"/>
          </p:nvPr>
        </p:nvSpPr>
        <p:spPr>
          <a:xfrm>
            <a:off x="1295400" y="6400800"/>
            <a:ext cx="4211637" cy="2746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5562600" y="6400800"/>
            <a:ext cx="3001961" cy="2746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300" u="none" cap="none" strike="noStrike">
                <a:solidFill>
                  <a:srgbClr val="B9BBB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639175" y="6515100"/>
            <a:ext cx="463550" cy="2730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FE0D4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600" u="none" cap="none" strike="noStrike">
                <a:solidFill>
                  <a:srgbClr val="DFE0D4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6" name="Shape 16"/>
          <p:cNvSpPr txBox="1"/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-4064" lvl="0" marL="54864" marR="0" rtl="0" algn="r">
              <a:spcBef>
                <a:spcPts val="0"/>
              </a:spcBef>
              <a:buClr>
                <a:srgbClr val="E7E9C9"/>
              </a:buClr>
              <a:buFont typeface="Calibri"/>
              <a:buNone/>
              <a:defRPr b="0" i="0" sz="4600" u="none" cap="none" strike="noStrike">
                <a:solidFill>
                  <a:srgbClr val="E7E9C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457200" y="1646236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49860" lvl="0" marL="292100" marR="0" rtl="0" algn="l">
              <a:spcBef>
                <a:spcPts val="0"/>
              </a:spcBef>
              <a:buClr>
                <a:schemeClr val="accent1"/>
              </a:buClr>
              <a:buFont typeface="Noto Symbol"/>
              <a:buChar char="⦿"/>
              <a:defRPr b="0" i="0" sz="32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85090" lvl="1" marL="640080" marR="0" rtl="0" algn="l">
              <a:spcBef>
                <a:spcPts val="400"/>
              </a:spcBef>
              <a:buClr>
                <a:schemeClr val="accent2"/>
              </a:buClr>
              <a:buFont typeface="Cambria"/>
              <a:buChar char="•"/>
              <a:defRPr b="0" i="0" sz="26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-54610" lvl="2" marL="822960" marR="0" rtl="0" algn="l">
              <a:spcBef>
                <a:spcPts val="400"/>
              </a:spcBef>
              <a:buClr>
                <a:schemeClr val="accent3"/>
              </a:buClr>
              <a:buFont typeface="Noto Symbol"/>
              <a:buChar char="⚫"/>
              <a:defRPr b="0" i="0" sz="23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-66039" lvl="3" marL="1005839" marR="0" rtl="0" algn="l">
              <a:spcBef>
                <a:spcPts val="400"/>
              </a:spcBef>
              <a:buClr>
                <a:schemeClr val="accent3"/>
              </a:buClr>
              <a:buFont typeface="Noto Symbol"/>
              <a:buChar char="⚫"/>
              <a:defRPr b="0" i="0" sz="20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-64769" lvl="4" marL="1188720" marR="0" rtl="0" algn="l">
              <a:spcBef>
                <a:spcPts val="400"/>
              </a:spcBef>
              <a:buClr>
                <a:schemeClr val="accent3"/>
              </a:buClr>
              <a:buFont typeface="Noto Symbol"/>
              <a:buChar char="⚫"/>
              <a:defRPr b="0" i="0" sz="19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-63500" lvl="5" marL="1371600" marR="0" rtl="0" algn="l">
              <a:spcBef>
                <a:spcPts val="400"/>
              </a:spcBef>
              <a:buClr>
                <a:schemeClr val="accent4"/>
              </a:buClr>
              <a:buFont typeface="Noto Symbol"/>
              <a:buChar char="⚫"/>
              <a:defRPr b="0" i="0" sz="1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-81280" lvl="6" marL="1554480" marR="0" rtl="0" algn="l">
              <a:spcBef>
                <a:spcPts val="400"/>
              </a:spcBef>
              <a:buClr>
                <a:schemeClr val="accent4"/>
              </a:buClr>
              <a:buFont typeface="Noto Symbol"/>
              <a:buChar char="⚫"/>
              <a:defRPr b="0" i="0" sz="16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-73660" lvl="7" marL="1737360" marR="0" rtl="0" algn="l">
              <a:spcBef>
                <a:spcPts val="400"/>
              </a:spcBef>
              <a:buClr>
                <a:schemeClr val="accent4"/>
              </a:buClr>
              <a:buFont typeface="Noto Symbol"/>
              <a:buChar char="⚫"/>
              <a:defRPr b="0" i="0" sz="16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-78739" lvl="8" marL="1920240" marR="0" rtl="0" algn="l">
              <a:spcBef>
                <a:spcPts val="400"/>
              </a:spcBef>
              <a:buClr>
                <a:schemeClr val="accent4"/>
              </a:buClr>
              <a:buFont typeface="Noto Symbol"/>
              <a:buChar char="⚫"/>
              <a:defRPr b="0" i="0" sz="16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0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0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0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/>
        </p:nvSpPr>
        <p:spPr>
          <a:xfrm>
            <a:off x="609600" y="152400"/>
            <a:ext cx="7619999" cy="5694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FFFF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 algn="ctr">
              <a:spcBef>
                <a:spcPts val="0"/>
              </a:spcBef>
              <a:buClr>
                <a:srgbClr val="FFFF00"/>
              </a:buClr>
              <a:buFont typeface="Cabin"/>
              <a:buNone/>
            </a:pPr>
            <a:r>
              <a:t/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3200">
              <a:solidFill>
                <a:srgbClr val="FFFF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 algn="ctr">
              <a:spcBef>
                <a:spcPts val="0"/>
              </a:spcBef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>
                <a:solidFill>
                  <a:srgbClr val="FFFF00"/>
                </a:solidFill>
                <a:latin typeface="Cambria"/>
                <a:ea typeface="Cambria"/>
                <a:cs typeface="Cambria"/>
                <a:sym typeface="Cambria"/>
              </a:rPr>
              <a:t>Re-Entry Partnership Housing </a:t>
            </a:r>
          </a:p>
          <a:p>
            <a:pPr lvl="0" rtl="0" algn="ctr">
              <a:spcBef>
                <a:spcPts val="0"/>
              </a:spcBef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>
                <a:solidFill>
                  <a:srgbClr val="FFFF00"/>
                </a:solidFill>
                <a:latin typeface="Cambria"/>
                <a:ea typeface="Cambria"/>
                <a:cs typeface="Cambria"/>
                <a:sym typeface="Cambria"/>
              </a:rPr>
              <a:t>(RPH)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</a:pPr>
            <a:r>
              <a:t/>
            </a:r>
            <a:endParaRPr sz="2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</a:pPr>
            <a:r>
              <a:t/>
            </a:r>
            <a:endParaRPr sz="2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</a:pPr>
            <a:r>
              <a:t/>
            </a:r>
            <a:endParaRPr sz="2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</a:pPr>
            <a:r>
              <a:t/>
            </a:r>
            <a:endParaRPr sz="2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mbria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Erin Anderson, Housing Coordinator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mbria"/>
              <a:buNone/>
            </a:pPr>
            <a:r>
              <a:rPr lang="en-US" sz="2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Department of Community Supervision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9" name="Shape 39"/>
          <p:cNvSpPr txBox="1"/>
          <p:nvPr/>
        </p:nvSpPr>
        <p:spPr>
          <a:xfrm>
            <a:off x="7620000" y="5562600"/>
            <a:ext cx="1295400" cy="1143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/>
        </p:nvSpPr>
        <p:spPr>
          <a:xfrm>
            <a:off x="609600" y="152400"/>
            <a:ext cx="7620000" cy="6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FFFF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mbria"/>
              <a:buNone/>
            </a:pPr>
            <a:r>
              <a:rPr lang="en-US" sz="3000">
                <a:solidFill>
                  <a:srgbClr val="FFFF00"/>
                </a:solidFill>
                <a:latin typeface="Cambria"/>
                <a:ea typeface="Cambria"/>
                <a:cs typeface="Cambria"/>
                <a:sym typeface="Cambria"/>
              </a:rPr>
              <a:t>FAITH-BASED ORGANIZATIONS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❖"/>
            </a:pPr>
            <a:r>
              <a:rPr lang="en-US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FBOs are eligible for RPH just as any other non-profit organizations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❖"/>
            </a:pPr>
            <a:r>
              <a:rPr lang="en-US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FBOs may not engage in inherently religious activities such as worship, religious instruction, or proselytization as a part of programs or services funded under any part of a required program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rtl="0">
              <a:spcBef>
                <a:spcPts val="0"/>
              </a:spcBef>
              <a:buClr>
                <a:schemeClr val="dk1"/>
              </a:buClr>
              <a:buSzPct val="100000"/>
              <a:buFont typeface="Noto Symbol"/>
              <a:buChar char="❖"/>
            </a:pPr>
            <a:r>
              <a:rPr lang="en-US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Religious activities must be offered separately in time or location from other programs or services, and </a:t>
            </a:r>
            <a:r>
              <a:rPr lang="en-US" sz="2400" u="sng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must be voluntary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7620000" y="5562600"/>
            <a:ext cx="1295400" cy="1143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>
            <a:off x="609600" y="152400"/>
            <a:ext cx="7619999" cy="6002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FFFF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mbria"/>
              <a:buNone/>
            </a:pPr>
            <a:r>
              <a:rPr lang="en-US" sz="3000">
                <a:solidFill>
                  <a:srgbClr val="FFFF00"/>
                </a:solidFill>
                <a:latin typeface="Cambria"/>
                <a:ea typeface="Cambria"/>
                <a:cs typeface="Cambria"/>
                <a:sym typeface="Cambria"/>
              </a:rPr>
              <a:t>APPLICATION PROCESS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❖"/>
            </a:pPr>
            <a:r>
              <a:rPr lang="en-US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Providers submit applications to Erin Anderson for initial review &amp; background check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❖"/>
            </a:pPr>
            <a:r>
              <a:rPr lang="en-US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If application is complete, it is forwarded to DCA for review of financial documents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rtl="0">
              <a:spcBef>
                <a:spcPts val="0"/>
              </a:spcBef>
              <a:buClr>
                <a:schemeClr val="dk1"/>
              </a:buClr>
              <a:buSzPct val="100000"/>
              <a:buFont typeface="Noto Symbol"/>
              <a:buChar char="❖"/>
            </a:pPr>
            <a:r>
              <a:rPr lang="en-US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Once DCA approves, a site visit is conducted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rtl="0">
              <a:spcBef>
                <a:spcPts val="0"/>
              </a:spcBef>
              <a:buClr>
                <a:schemeClr val="dk1"/>
              </a:buClr>
              <a:buSzPct val="100000"/>
              <a:buFont typeface="Noto Symbol"/>
              <a:buChar char="❖"/>
            </a:pPr>
            <a:r>
              <a:rPr lang="en-US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Once site visit is completed, DCA sends the provider a contract to sign. When contract is signed, the provider may begin accepting placements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9" name="Shape 99"/>
          <p:cNvSpPr txBox="1"/>
          <p:nvPr/>
        </p:nvSpPr>
        <p:spPr>
          <a:xfrm>
            <a:off x="7620000" y="5562600"/>
            <a:ext cx="1295400" cy="1143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/>
        </p:nvSpPr>
        <p:spPr>
          <a:xfrm>
            <a:off x="609600" y="152400"/>
            <a:ext cx="7619999" cy="5508625"/>
          </a:xfrm>
          <a:prstGeom prst="rect">
            <a:avLst/>
          </a:prstGeom>
          <a:noFill/>
          <a:ln cap="flat" cmpd="sng" w="9525">
            <a:solidFill>
              <a:srgbClr val="000000">
                <a:alpha val="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FFFF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mbria"/>
              <a:buNone/>
            </a:pPr>
            <a:r>
              <a:rPr b="0" i="0" lang="en-US" sz="3200" u="none" cap="none" strike="noStrike">
                <a:solidFill>
                  <a:srgbClr val="FFFF00"/>
                </a:solidFill>
                <a:latin typeface="Cambria"/>
                <a:ea typeface="Cambria"/>
                <a:cs typeface="Cambria"/>
                <a:sym typeface="Cambria"/>
              </a:rPr>
              <a:t>APPLICATIONS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❖"/>
            </a:pP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Information on the application process is available at </a:t>
            </a:r>
            <a:r>
              <a:rPr lang="en-US" sz="2400" u="sng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http://dcs.georgia.gov/housing-programs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– applications are accepted on a case-by-case basis. The site has downloads for the RPH Guidelines and application forms.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x="7620000" y="5562600"/>
            <a:ext cx="1295400" cy="1143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/>
        </p:nvSpPr>
        <p:spPr>
          <a:xfrm>
            <a:off x="609600" y="152400"/>
            <a:ext cx="7619999" cy="6002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FFFF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FFFF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FFFF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FFFF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FFFF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rPr lang="en-US" sz="3000">
                <a:solidFill>
                  <a:srgbClr val="FFFF00"/>
                </a:solidFill>
                <a:latin typeface="Cambria"/>
                <a:ea typeface="Cambria"/>
                <a:cs typeface="Cambria"/>
                <a:sym typeface="Cambria"/>
              </a:rPr>
              <a:t>FREQUENTLY ASKED QUESTIONS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7620000" y="5562600"/>
            <a:ext cx="1295400" cy="1143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/>
        </p:nvSpPr>
        <p:spPr>
          <a:xfrm>
            <a:off x="609600" y="152400"/>
            <a:ext cx="7620000" cy="6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FFFF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mbria"/>
              <a:buNone/>
            </a:pPr>
            <a:r>
              <a:rPr lang="en-US" sz="3000">
                <a:solidFill>
                  <a:srgbClr val="FFFF00"/>
                </a:solidFill>
                <a:latin typeface="Cambria"/>
                <a:ea typeface="Cambria"/>
                <a:cs typeface="Cambria"/>
                <a:sym typeface="Cambria"/>
              </a:rPr>
              <a:t>ARE RPH PLACEMENTS REQUIRED TO STAY FOR THE FULL 90 DAYS?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No.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As long as the CSO approves the move, an RPH resident can move out any time.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7620000" y="5562600"/>
            <a:ext cx="1295400" cy="1143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/>
        </p:nvSpPr>
        <p:spPr>
          <a:xfrm>
            <a:off x="609600" y="152400"/>
            <a:ext cx="7620000" cy="6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FFFF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mbria"/>
              <a:buNone/>
            </a:pPr>
            <a:r>
              <a:rPr lang="en-US" sz="3000">
                <a:solidFill>
                  <a:srgbClr val="FFFF00"/>
                </a:solidFill>
                <a:latin typeface="Cambria"/>
                <a:ea typeface="Cambria"/>
                <a:cs typeface="Cambria"/>
                <a:sym typeface="Cambria"/>
              </a:rPr>
              <a:t>ARE PROVIDERS REQUIRED TO KEEP A CERTAIN NUMBER OF BEDS OPEN?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No.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We only request that providers keep us notified when they have changes in the number of vacancies.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3" name="Shape 123"/>
          <p:cNvSpPr txBox="1"/>
          <p:nvPr/>
        </p:nvSpPr>
        <p:spPr>
          <a:xfrm>
            <a:off x="7620000" y="5562600"/>
            <a:ext cx="1295400" cy="1143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/>
        </p:nvSpPr>
        <p:spPr>
          <a:xfrm>
            <a:off x="609600" y="152400"/>
            <a:ext cx="7620000" cy="6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FFFF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mbria"/>
              <a:buNone/>
            </a:pPr>
            <a:r>
              <a:rPr lang="en-US" sz="3000">
                <a:solidFill>
                  <a:srgbClr val="FFFF00"/>
                </a:solidFill>
                <a:latin typeface="Cambria"/>
                <a:ea typeface="Cambria"/>
                <a:cs typeface="Cambria"/>
                <a:sym typeface="Cambria"/>
              </a:rPr>
              <a:t>CAN WE GUARANTEE PLACEMENTS TO ANY HOUSING PROVIDER?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No.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It is stated clearly in the Guidelines that we do not guarantee any number of placements to any provider. RPH is </a:t>
            </a:r>
            <a:r>
              <a:rPr lang="en-US" sz="2400" u="sng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not</a:t>
            </a:r>
            <a:r>
              <a:rPr lang="en-US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intended to be a housing provider’s sole source of funding.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9" name="Shape 129"/>
          <p:cNvSpPr txBox="1"/>
          <p:nvPr/>
        </p:nvSpPr>
        <p:spPr>
          <a:xfrm>
            <a:off x="7620000" y="5562600"/>
            <a:ext cx="1295400" cy="1143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/>
        </p:nvSpPr>
        <p:spPr>
          <a:xfrm>
            <a:off x="609600" y="152400"/>
            <a:ext cx="7619999" cy="6002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FFFF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mbria"/>
              <a:buNone/>
            </a:pPr>
            <a:r>
              <a:rPr lang="en-US" sz="3000">
                <a:solidFill>
                  <a:srgbClr val="FFFF00"/>
                </a:solidFill>
                <a:latin typeface="Cambria"/>
                <a:ea typeface="Cambria"/>
                <a:cs typeface="Cambria"/>
                <a:sym typeface="Cambria"/>
              </a:rPr>
              <a:t>ARE RPH PROVIDERS REQUIRED TO PROVIDE ANY ADDITIONAL PROGRAMMING?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No.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RPH only pays for housing and food; providers are not required to provide programming, job placement, or transportation.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5" name="Shape 135"/>
          <p:cNvSpPr txBox="1"/>
          <p:nvPr/>
        </p:nvSpPr>
        <p:spPr>
          <a:xfrm>
            <a:off x="7620000" y="5562600"/>
            <a:ext cx="1295400" cy="1143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/>
        </p:nvSpPr>
        <p:spPr>
          <a:xfrm>
            <a:off x="609600" y="152400"/>
            <a:ext cx="7619999" cy="6002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FFFF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mbria"/>
              <a:buNone/>
            </a:pPr>
            <a:r>
              <a:rPr lang="en-US" sz="3000">
                <a:solidFill>
                  <a:srgbClr val="FFFF00"/>
                </a:solidFill>
                <a:latin typeface="Cambria"/>
                <a:ea typeface="Cambria"/>
                <a:cs typeface="Cambria"/>
                <a:sym typeface="Cambria"/>
              </a:rPr>
              <a:t>WHAT HAPPENS IF AN RPH PLACEMENT HAS NO PLACE TO GO AFTER 90 DAYS?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 returning citizen should work with his or her CSO to find available housing. In case of an emergency, call Erin Anderson.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41" name="Shape 141"/>
          <p:cNvSpPr txBox="1"/>
          <p:nvPr/>
        </p:nvSpPr>
        <p:spPr>
          <a:xfrm>
            <a:off x="7620000" y="5562600"/>
            <a:ext cx="1295400" cy="1143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/>
        </p:nvSpPr>
        <p:spPr>
          <a:xfrm>
            <a:off x="609600" y="152400"/>
            <a:ext cx="7619999" cy="6002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FFFF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mbria"/>
              <a:buNone/>
            </a:pPr>
            <a:r>
              <a:rPr lang="en-US" sz="3000">
                <a:solidFill>
                  <a:srgbClr val="FFFF00"/>
                </a:solidFill>
                <a:latin typeface="Cambria"/>
                <a:ea typeface="Cambria"/>
                <a:cs typeface="Cambria"/>
                <a:sym typeface="Cambria"/>
              </a:rPr>
              <a:t>I’VE RECEIVED A COMPLAINT REGARDING AN RPH PROVIDER. WHAT SHOULD I DO?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Contact Erin Anderson, Tammy Herring, or Stuart Holt via telephone or at housing@dcs.ga.gov.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47" name="Shape 147"/>
          <p:cNvSpPr txBox="1"/>
          <p:nvPr/>
        </p:nvSpPr>
        <p:spPr>
          <a:xfrm>
            <a:off x="7620000" y="5562600"/>
            <a:ext cx="1295400" cy="1143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/>
        </p:nvSpPr>
        <p:spPr>
          <a:xfrm>
            <a:off x="609600" y="152400"/>
            <a:ext cx="7619999" cy="58784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FFFF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mbria"/>
              <a:buNone/>
            </a:pPr>
            <a:r>
              <a:rPr b="0" i="0" lang="en-US" sz="3200" u="none" cap="none" strike="noStrike">
                <a:solidFill>
                  <a:srgbClr val="FFFF00"/>
                </a:solidFill>
                <a:latin typeface="Cambria"/>
                <a:ea typeface="Cambria"/>
                <a:cs typeface="Cambria"/>
                <a:sym typeface="Cambria"/>
              </a:rPr>
              <a:t>RE-ENTRY PARTNERSHIP HOUSING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❖"/>
            </a:pP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Collaboration between </a:t>
            </a:r>
            <a:r>
              <a:rPr lang="en-US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Department of Community Supervision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and the Department of Community Affairs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❖"/>
            </a:pP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Works with a network of 2</a:t>
            </a:r>
            <a:r>
              <a:rPr lang="en-US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4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pre-approved housing providers throughout Georgia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❖"/>
            </a:pPr>
            <a:r>
              <a:rPr lang="en-US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Originally created to provide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housing assistance to Problem Residence Inmates; now expanded to include probationers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5" name="Shape 45"/>
          <p:cNvSpPr txBox="1"/>
          <p:nvPr/>
        </p:nvSpPr>
        <p:spPr>
          <a:xfrm>
            <a:off x="7620000" y="5562600"/>
            <a:ext cx="1295400" cy="1143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/>
        </p:nvSpPr>
        <p:spPr>
          <a:xfrm>
            <a:off x="609600" y="152400"/>
            <a:ext cx="7619999" cy="6002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FFFF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mbria"/>
              <a:buNone/>
            </a:pPr>
            <a:r>
              <a:rPr lang="en-US" sz="2400">
                <a:solidFill>
                  <a:srgbClr val="FFFF00"/>
                </a:solidFill>
                <a:latin typeface="Cambria"/>
                <a:ea typeface="Cambria"/>
                <a:cs typeface="Cambria"/>
                <a:sym typeface="Cambria"/>
              </a:rPr>
              <a:t>AN RPH PLACEMENT IS BREAKING THE PROGRAM’S RULES. CAN THE PROVIDER ASK THEM LEAVE?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Yes.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 provider can ask a returning citizen to leave the program if they violate house rules. Please contact the RPH staff and we can move them to a different program if possible.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3" name="Shape 153"/>
          <p:cNvSpPr txBox="1"/>
          <p:nvPr/>
        </p:nvSpPr>
        <p:spPr>
          <a:xfrm>
            <a:off x="7620000" y="5562600"/>
            <a:ext cx="1295400" cy="1143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/>
        </p:nvSpPr>
        <p:spPr>
          <a:xfrm>
            <a:off x="609600" y="152400"/>
            <a:ext cx="7619999" cy="3662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FFFF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mbria"/>
              <a:buNone/>
            </a:pPr>
            <a:r>
              <a:rPr b="0" i="0" lang="en-US" sz="3200" u="none" cap="none" strike="noStrike">
                <a:solidFill>
                  <a:srgbClr val="FFFF00"/>
                </a:solidFill>
                <a:latin typeface="Cambria"/>
                <a:ea typeface="Cambria"/>
                <a:cs typeface="Cambria"/>
                <a:sym typeface="Cambria"/>
              </a:rPr>
              <a:t>CONTACT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Main e-mail: housing@dcs.ga.gov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Lisa Brown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404-274-9266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Lisa.Brown@dcs.ga.gov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mbria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Erin Anderson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mbria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770-639-8517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mbria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Erin.Anderson@dcs.ga.gov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mbria"/>
              <a:buNone/>
            </a:pPr>
            <a:r>
              <a:t/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9" name="Shape 159"/>
          <p:cNvSpPr txBox="1"/>
          <p:nvPr/>
        </p:nvSpPr>
        <p:spPr>
          <a:xfrm>
            <a:off x="7620000" y="5562600"/>
            <a:ext cx="1295400" cy="1143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/>
        </p:nvSpPr>
        <p:spPr>
          <a:xfrm>
            <a:off x="609600" y="152400"/>
            <a:ext cx="7619999" cy="6248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FFFF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mbria"/>
              <a:buNone/>
            </a:pPr>
            <a:r>
              <a:rPr b="0" i="0" lang="en-US" sz="3200" u="none" cap="none" strike="noStrike">
                <a:solidFill>
                  <a:srgbClr val="FFFF00"/>
                </a:solidFill>
                <a:latin typeface="Cambria"/>
                <a:ea typeface="Cambria"/>
                <a:cs typeface="Cambria"/>
                <a:sym typeface="Cambria"/>
              </a:rPr>
              <a:t>RE-ENTRY PARTNERSHIP HOUSING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❖"/>
            </a:pP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Allows inmates who would otherwise max out their sentences to be released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❖"/>
            </a:pP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Frees up beds for Department of Corrections, allows halfway houses to receive compensation, and saves the state money in supervision costs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❖"/>
            </a:pP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Cost per day to supervise a parolee: $4.32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❖"/>
            </a:pP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Cost per day to house an inmate: $51.19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1" name="Shape 51"/>
          <p:cNvSpPr txBox="1"/>
          <p:nvPr/>
        </p:nvSpPr>
        <p:spPr>
          <a:xfrm>
            <a:off x="7620000" y="5562600"/>
            <a:ext cx="1295400" cy="1143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/>
        </p:nvSpPr>
        <p:spPr>
          <a:xfrm>
            <a:off x="609600" y="152400"/>
            <a:ext cx="7619999" cy="63706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FFFF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mbria"/>
              <a:buNone/>
            </a:pPr>
            <a:r>
              <a:rPr b="0" i="0" lang="en-US" sz="3200" u="none" cap="none" strike="noStrike">
                <a:solidFill>
                  <a:srgbClr val="FFFF00"/>
                </a:solidFill>
                <a:latin typeface="Cambria"/>
                <a:ea typeface="Cambria"/>
                <a:cs typeface="Cambria"/>
                <a:sym typeface="Cambria"/>
              </a:rPr>
              <a:t>RE-ENTRY PARTNERSHIP HOUSING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❖"/>
            </a:pPr>
            <a:r>
              <a:rPr b="0" i="0" lang="en-US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From FY2011 – FY201</a:t>
            </a:r>
            <a:r>
              <a:rPr lang="en-US"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5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, RPH has saved the state $</a:t>
            </a:r>
            <a:r>
              <a:rPr lang="en-US"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42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million in supervision costs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❖"/>
            </a:pPr>
            <a:r>
              <a:rPr b="0" i="0" lang="en-US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RPH only pays for housing and food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❖"/>
            </a:pPr>
            <a:r>
              <a:rPr b="0" i="0" lang="en-US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Housing providers can be faith-based or secular. Faith-based activities/services must be optional for RPH placements	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7" name="Shape 57"/>
          <p:cNvSpPr txBox="1"/>
          <p:nvPr/>
        </p:nvSpPr>
        <p:spPr>
          <a:xfrm>
            <a:off x="7620000" y="5562600"/>
            <a:ext cx="1295400" cy="1143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/>
        </p:nvSpPr>
        <p:spPr>
          <a:xfrm>
            <a:off x="609600" y="152400"/>
            <a:ext cx="7619999" cy="63706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FFFF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mbria"/>
              <a:buNone/>
            </a:pPr>
            <a:r>
              <a:rPr b="0" i="0" lang="en-US" sz="3200" u="none" cap="none" strike="noStrike">
                <a:solidFill>
                  <a:srgbClr val="FFFF00"/>
                </a:solidFill>
                <a:latin typeface="Cambria"/>
                <a:ea typeface="Cambria"/>
                <a:cs typeface="Cambria"/>
                <a:sym typeface="Cambria"/>
              </a:rPr>
              <a:t>WHO ARE PROBLEM RESIDENCE INMATES?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❖"/>
            </a:pP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Inmates who have reached their Tentative Parole Month (TPM) but do not have a valid residence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❖"/>
            </a:pPr>
            <a:r>
              <a:rPr lang="en-US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Eligible i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nmates are offered housing under the RPH program, which pays $600 per months for their first three months’ rent and food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3" name="Shape 63"/>
          <p:cNvSpPr txBox="1"/>
          <p:nvPr/>
        </p:nvSpPr>
        <p:spPr>
          <a:xfrm>
            <a:off x="7620000" y="5562600"/>
            <a:ext cx="1295400" cy="1143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609600" y="152400"/>
            <a:ext cx="7619999" cy="6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FFFF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mbria"/>
              <a:buNone/>
            </a:pPr>
            <a:r>
              <a:rPr b="0" i="0" lang="en-US" sz="3200" u="none" cap="none" strike="noStrike">
                <a:solidFill>
                  <a:srgbClr val="FFFF00"/>
                </a:solidFill>
                <a:latin typeface="Cambria"/>
                <a:ea typeface="Cambria"/>
                <a:cs typeface="Cambria"/>
                <a:sym typeface="Cambria"/>
              </a:rPr>
              <a:t>W</a:t>
            </a:r>
            <a:r>
              <a:rPr lang="en-US" sz="3200">
                <a:solidFill>
                  <a:srgbClr val="FFFF00"/>
                </a:solidFill>
                <a:latin typeface="Cambria"/>
                <a:ea typeface="Cambria"/>
                <a:cs typeface="Cambria"/>
                <a:sym typeface="Cambria"/>
              </a:rPr>
              <a:t>HO ELSE IS ELIGIBLE FOR RPH?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❖"/>
            </a:pPr>
            <a:r>
              <a:rPr lang="en-US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Problem Residence inmates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❖"/>
            </a:pPr>
            <a:r>
              <a:rPr lang="en-US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Returning citizens on parole or probation who have been released within the last 90 days and lack stable housing (field placements)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rtl="0">
              <a:spcBef>
                <a:spcPts val="0"/>
              </a:spcBef>
              <a:buClr>
                <a:schemeClr val="dk1"/>
              </a:buClr>
              <a:buSzPct val="100000"/>
              <a:buFont typeface="Noto Symbol"/>
              <a:buChar char="❖"/>
            </a:pPr>
            <a:r>
              <a:rPr lang="en-US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Individuals in Transitional Centers are eligible, but are not given top priority for placement, especially if they are currently employed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9" name="Shape 69"/>
          <p:cNvSpPr txBox="1"/>
          <p:nvPr/>
        </p:nvSpPr>
        <p:spPr>
          <a:xfrm>
            <a:off x="7620000" y="5562600"/>
            <a:ext cx="1295400" cy="1143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/>
        </p:nvSpPr>
        <p:spPr>
          <a:xfrm>
            <a:off x="609600" y="152400"/>
            <a:ext cx="7619999" cy="6002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FFFF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mbria"/>
              <a:buNone/>
            </a:pPr>
            <a:r>
              <a:rPr b="0" i="0" lang="en-US" sz="3200" u="none" cap="none" strike="noStrike">
                <a:solidFill>
                  <a:srgbClr val="FFFF00"/>
                </a:solidFill>
                <a:latin typeface="Cambria"/>
                <a:ea typeface="Cambria"/>
                <a:cs typeface="Cambria"/>
                <a:sym typeface="Cambria"/>
              </a:rPr>
              <a:t>RE-ENTRY PARTNERSHIP HOUSING &amp; MENTAL HEALTH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❖"/>
            </a:pP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For inmates with moderate mental illnesses (Mental Health level 3), RPH pays $675 per month for 4 months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❖"/>
            </a:pP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$675 = the approximate amount of an SSI check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❖"/>
            </a:pP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Average amount of time for disability benefits to be secured in GA = 118 days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7620000" y="5562600"/>
            <a:ext cx="1295400" cy="1143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/>
        </p:nvSpPr>
        <p:spPr>
          <a:xfrm>
            <a:off x="609600" y="152400"/>
            <a:ext cx="7619999" cy="587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FFFF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mbria"/>
              <a:buNone/>
            </a:pPr>
            <a:r>
              <a:rPr b="0" i="0" lang="en-US" sz="3200" u="none" cap="none" strike="noStrike">
                <a:solidFill>
                  <a:srgbClr val="FFFF00"/>
                </a:solidFill>
                <a:latin typeface="Cambria"/>
                <a:ea typeface="Cambria"/>
                <a:cs typeface="Cambria"/>
                <a:sym typeface="Cambria"/>
              </a:rPr>
              <a:t>LIMITATIONS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❖"/>
            </a:pP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Registrable sex offenders are not currently eligible for funding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1" marL="800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Most housing providers will not accept them</a:t>
            </a:r>
          </a:p>
          <a:p>
            <a:pPr indent="-342900" lvl="1" marL="800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Providers who would otherwise accept them cannot due to 1000-foot restrictions</a:t>
            </a:r>
          </a:p>
          <a:p>
            <a:pPr indent="-342900" lvl="1" marL="800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Creates a public safety issue if the parolee cannot find employment within 90 days and has no other support</a:t>
            </a:r>
          </a:p>
          <a:p>
            <a:pPr indent="-342900" lvl="1" marL="800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1" name="Shape 81"/>
          <p:cNvSpPr txBox="1"/>
          <p:nvPr/>
        </p:nvSpPr>
        <p:spPr>
          <a:xfrm>
            <a:off x="7620000" y="5562600"/>
            <a:ext cx="1295400" cy="1143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/>
        </p:nvSpPr>
        <p:spPr>
          <a:xfrm>
            <a:off x="609600" y="152400"/>
            <a:ext cx="7619999" cy="4400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FFFF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mbria"/>
              <a:buNone/>
            </a:pPr>
            <a:r>
              <a:rPr b="0" i="0" lang="en-US" sz="3200" u="none" cap="none" strike="noStrike">
                <a:solidFill>
                  <a:srgbClr val="FFFF00"/>
                </a:solidFill>
                <a:latin typeface="Cambria"/>
                <a:ea typeface="Cambria"/>
                <a:cs typeface="Cambria"/>
                <a:sym typeface="Cambria"/>
              </a:rPr>
              <a:t>LIMITATIONS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❖"/>
            </a:pP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MH level 4 and above are not eligible, as they require highly specialized care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❖"/>
            </a:pPr>
            <a:r>
              <a:rPr b="0" i="0" lang="en-US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Max-outs (those without any parole or probation supervision upon release) are not eligible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7" name="Shape 87"/>
          <p:cNvSpPr txBox="1"/>
          <p:nvPr/>
        </p:nvSpPr>
        <p:spPr>
          <a:xfrm>
            <a:off x="7620000" y="5562600"/>
            <a:ext cx="1295400" cy="1143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undry">
  <a:themeElements>
    <a:clrScheme name="Foundry">
      <a:dk1>
        <a:srgbClr val="000000"/>
      </a:dk1>
      <a:lt1>
        <a:srgbClr val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